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3" r:id="rId4"/>
    <p:sldId id="260" r:id="rId5"/>
    <p:sldId id="261" r:id="rId6"/>
    <p:sldId id="262" r:id="rId7"/>
    <p:sldId id="267" r:id="rId8"/>
    <p:sldId id="264" r:id="rId9"/>
    <p:sldId id="265" r:id="rId10"/>
    <p:sldId id="266" r:id="rId11"/>
    <p:sldId id="268" r:id="rId12"/>
    <p:sldId id="269" r:id="rId13"/>
    <p:sldId id="270" r:id="rId14"/>
    <p:sldId id="273" r:id="rId15"/>
    <p:sldId id="276" r:id="rId16"/>
    <p:sldId id="274" r:id="rId17"/>
    <p:sldId id="278" r:id="rId18"/>
    <p:sldId id="275" r:id="rId19"/>
    <p:sldId id="272" r:id="rId20"/>
    <p:sldId id="271" r:id="rId21"/>
    <p:sldId id="279" r:id="rId22"/>
    <p:sldId id="277" r:id="rId23"/>
  </p:sldIdLst>
  <p:sldSz cx="12192000" cy="6858000"/>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59A613"/>
    <a:srgbClr val="FFB735"/>
    <a:srgbClr val="F47F24"/>
    <a:srgbClr val="FFFFFF"/>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autoAdjust="0"/>
    <p:restoredTop sz="94660"/>
  </p:normalViewPr>
  <p:slideViewPr>
    <p:cSldViewPr snapToGrid="0">
      <p:cViewPr varScale="1">
        <p:scale>
          <a:sx n="115" d="100"/>
          <a:sy n="115" d="100"/>
        </p:scale>
        <p:origin x="9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341" y="1"/>
            <a:ext cx="3035088" cy="463059"/>
          </a:xfrm>
          <a:prstGeom prst="rect">
            <a:avLst/>
          </a:prstGeom>
        </p:spPr>
        <p:txBody>
          <a:bodyPr vert="horz" lIns="91440" tIns="45720" rIns="91440" bIns="45720" rtlCol="0"/>
          <a:lstStyle>
            <a:lvl1pPr algn="r">
              <a:defRPr sz="1200"/>
            </a:lvl1pPr>
          </a:lstStyle>
          <a:p>
            <a:fld id="{E1EA36FE-689A-4BF6-9EA9-41E97AAEBD9E}" type="datetimeFigureOut">
              <a:rPr lang="en-US" smtClean="0"/>
              <a:t>4/21/2020</a:t>
            </a:fld>
            <a:endParaRPr lang="en-US"/>
          </a:p>
        </p:txBody>
      </p:sp>
      <p:sp>
        <p:nvSpPr>
          <p:cNvPr id="4" name="Slide Image Placeholder 3"/>
          <p:cNvSpPr>
            <a:spLocks noGrp="1" noRot="1" noChangeAspect="1"/>
          </p:cNvSpPr>
          <p:nvPr>
            <p:ph type="sldImg" idx="2"/>
          </p:nvPr>
        </p:nvSpPr>
        <p:spPr>
          <a:xfrm>
            <a:off x="735013"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405" y="4438435"/>
            <a:ext cx="5603240" cy="36320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317"/>
            <a:ext cx="3035088" cy="46305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760317"/>
            <a:ext cx="3035088" cy="463059"/>
          </a:xfrm>
          <a:prstGeom prst="rect">
            <a:avLst/>
          </a:prstGeom>
        </p:spPr>
        <p:txBody>
          <a:bodyPr vert="horz" lIns="91440" tIns="45720" rIns="91440" bIns="45720" rtlCol="0" anchor="b"/>
          <a:lstStyle>
            <a:lvl1pPr algn="r">
              <a:defRPr sz="1200"/>
            </a:lvl1pPr>
          </a:lstStyle>
          <a:p>
            <a:fld id="{2115527E-4727-43D5-9989-F26331EE747A}" type="slidenum">
              <a:rPr lang="en-US" smtClean="0"/>
              <a:t>‹#›</a:t>
            </a:fld>
            <a:endParaRPr lang="en-US"/>
          </a:p>
        </p:txBody>
      </p:sp>
    </p:spTree>
    <p:extLst>
      <p:ext uri="{BB962C8B-B14F-4D97-AF65-F5344CB8AC3E}">
        <p14:creationId xmlns:p14="http://schemas.microsoft.com/office/powerpoint/2010/main" val="50496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a:t>
            </a:fld>
            <a:endParaRPr lang="en-US"/>
          </a:p>
        </p:txBody>
      </p:sp>
    </p:spTree>
    <p:extLst>
      <p:ext uri="{BB962C8B-B14F-4D97-AF65-F5344CB8AC3E}">
        <p14:creationId xmlns:p14="http://schemas.microsoft.com/office/powerpoint/2010/main" val="40114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10</a:t>
            </a:fld>
            <a:endParaRPr lang="en-US"/>
          </a:p>
        </p:txBody>
      </p:sp>
    </p:spTree>
    <p:extLst>
      <p:ext uri="{BB962C8B-B14F-4D97-AF65-F5344CB8AC3E}">
        <p14:creationId xmlns:p14="http://schemas.microsoft.com/office/powerpoint/2010/main" val="282031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11</a:t>
            </a:fld>
            <a:endParaRPr lang="en-US"/>
          </a:p>
        </p:txBody>
      </p:sp>
    </p:spTree>
    <p:extLst>
      <p:ext uri="{BB962C8B-B14F-4D97-AF65-F5344CB8AC3E}">
        <p14:creationId xmlns:p14="http://schemas.microsoft.com/office/powerpoint/2010/main" val="58625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12</a:t>
            </a:fld>
            <a:endParaRPr lang="en-US"/>
          </a:p>
        </p:txBody>
      </p:sp>
    </p:spTree>
    <p:extLst>
      <p:ext uri="{BB962C8B-B14F-4D97-AF65-F5344CB8AC3E}">
        <p14:creationId xmlns:p14="http://schemas.microsoft.com/office/powerpoint/2010/main" val="402181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13</a:t>
            </a:fld>
            <a:endParaRPr lang="en-US"/>
          </a:p>
        </p:txBody>
      </p:sp>
    </p:spTree>
    <p:extLst>
      <p:ext uri="{BB962C8B-B14F-4D97-AF65-F5344CB8AC3E}">
        <p14:creationId xmlns:p14="http://schemas.microsoft.com/office/powerpoint/2010/main" val="224111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14</a:t>
            </a:fld>
            <a:endParaRPr lang="en-US"/>
          </a:p>
        </p:txBody>
      </p:sp>
    </p:spTree>
    <p:extLst>
      <p:ext uri="{BB962C8B-B14F-4D97-AF65-F5344CB8AC3E}">
        <p14:creationId xmlns:p14="http://schemas.microsoft.com/office/powerpoint/2010/main" val="383889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15</a:t>
            </a:fld>
            <a:endParaRPr lang="en-US"/>
          </a:p>
        </p:txBody>
      </p:sp>
    </p:spTree>
    <p:extLst>
      <p:ext uri="{BB962C8B-B14F-4D97-AF65-F5344CB8AC3E}">
        <p14:creationId xmlns:p14="http://schemas.microsoft.com/office/powerpoint/2010/main" val="1579211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16</a:t>
            </a:fld>
            <a:endParaRPr lang="en-US"/>
          </a:p>
        </p:txBody>
      </p:sp>
    </p:spTree>
    <p:extLst>
      <p:ext uri="{BB962C8B-B14F-4D97-AF65-F5344CB8AC3E}">
        <p14:creationId xmlns:p14="http://schemas.microsoft.com/office/powerpoint/2010/main" val="228799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17</a:t>
            </a:fld>
            <a:endParaRPr lang="en-US"/>
          </a:p>
        </p:txBody>
      </p:sp>
    </p:spTree>
    <p:extLst>
      <p:ext uri="{BB962C8B-B14F-4D97-AF65-F5344CB8AC3E}">
        <p14:creationId xmlns:p14="http://schemas.microsoft.com/office/powerpoint/2010/main" val="131476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18</a:t>
            </a:fld>
            <a:endParaRPr lang="en-US"/>
          </a:p>
        </p:txBody>
      </p:sp>
    </p:spTree>
    <p:extLst>
      <p:ext uri="{BB962C8B-B14F-4D97-AF65-F5344CB8AC3E}">
        <p14:creationId xmlns:p14="http://schemas.microsoft.com/office/powerpoint/2010/main" val="193821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19</a:t>
            </a:fld>
            <a:endParaRPr lang="en-US"/>
          </a:p>
        </p:txBody>
      </p:sp>
    </p:spTree>
    <p:extLst>
      <p:ext uri="{BB962C8B-B14F-4D97-AF65-F5344CB8AC3E}">
        <p14:creationId xmlns:p14="http://schemas.microsoft.com/office/powerpoint/2010/main" val="258898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2</a:t>
            </a:fld>
            <a:endParaRPr lang="en-US"/>
          </a:p>
        </p:txBody>
      </p:sp>
    </p:spTree>
    <p:extLst>
      <p:ext uri="{BB962C8B-B14F-4D97-AF65-F5344CB8AC3E}">
        <p14:creationId xmlns:p14="http://schemas.microsoft.com/office/powerpoint/2010/main" val="925298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20</a:t>
            </a:fld>
            <a:endParaRPr lang="en-US"/>
          </a:p>
        </p:txBody>
      </p:sp>
    </p:spTree>
    <p:extLst>
      <p:ext uri="{BB962C8B-B14F-4D97-AF65-F5344CB8AC3E}">
        <p14:creationId xmlns:p14="http://schemas.microsoft.com/office/powerpoint/2010/main" val="154187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21</a:t>
            </a:fld>
            <a:endParaRPr lang="en-US"/>
          </a:p>
        </p:txBody>
      </p:sp>
    </p:spTree>
    <p:extLst>
      <p:ext uri="{BB962C8B-B14F-4D97-AF65-F5344CB8AC3E}">
        <p14:creationId xmlns:p14="http://schemas.microsoft.com/office/powerpoint/2010/main" val="3355426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22</a:t>
            </a:fld>
            <a:endParaRPr lang="en-US"/>
          </a:p>
        </p:txBody>
      </p:sp>
    </p:spTree>
    <p:extLst>
      <p:ext uri="{BB962C8B-B14F-4D97-AF65-F5344CB8AC3E}">
        <p14:creationId xmlns:p14="http://schemas.microsoft.com/office/powerpoint/2010/main" val="72376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3</a:t>
            </a:fld>
            <a:endParaRPr lang="en-US"/>
          </a:p>
        </p:txBody>
      </p:sp>
    </p:spTree>
    <p:extLst>
      <p:ext uri="{BB962C8B-B14F-4D97-AF65-F5344CB8AC3E}">
        <p14:creationId xmlns:p14="http://schemas.microsoft.com/office/powerpoint/2010/main" val="220763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4</a:t>
            </a:fld>
            <a:endParaRPr lang="en-US"/>
          </a:p>
        </p:txBody>
      </p:sp>
    </p:spTree>
    <p:extLst>
      <p:ext uri="{BB962C8B-B14F-4D97-AF65-F5344CB8AC3E}">
        <p14:creationId xmlns:p14="http://schemas.microsoft.com/office/powerpoint/2010/main" val="329573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5</a:t>
            </a:fld>
            <a:endParaRPr lang="en-US"/>
          </a:p>
        </p:txBody>
      </p:sp>
    </p:spTree>
    <p:extLst>
      <p:ext uri="{BB962C8B-B14F-4D97-AF65-F5344CB8AC3E}">
        <p14:creationId xmlns:p14="http://schemas.microsoft.com/office/powerpoint/2010/main" val="362903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6</a:t>
            </a:fld>
            <a:endParaRPr lang="en-US"/>
          </a:p>
        </p:txBody>
      </p:sp>
    </p:spTree>
    <p:extLst>
      <p:ext uri="{BB962C8B-B14F-4D97-AF65-F5344CB8AC3E}">
        <p14:creationId xmlns:p14="http://schemas.microsoft.com/office/powerpoint/2010/main" val="397391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7</a:t>
            </a:fld>
            <a:endParaRPr lang="en-US"/>
          </a:p>
        </p:txBody>
      </p:sp>
    </p:spTree>
    <p:extLst>
      <p:ext uri="{BB962C8B-B14F-4D97-AF65-F5344CB8AC3E}">
        <p14:creationId xmlns:p14="http://schemas.microsoft.com/office/powerpoint/2010/main" val="205516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8</a:t>
            </a:fld>
            <a:endParaRPr lang="en-US"/>
          </a:p>
        </p:txBody>
      </p:sp>
    </p:spTree>
    <p:extLst>
      <p:ext uri="{BB962C8B-B14F-4D97-AF65-F5344CB8AC3E}">
        <p14:creationId xmlns:p14="http://schemas.microsoft.com/office/powerpoint/2010/main" val="319459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5527E-4727-43D5-9989-F26331EE747A}" type="slidenum">
              <a:rPr lang="en-US" smtClean="0"/>
              <a:t>9</a:t>
            </a:fld>
            <a:endParaRPr lang="en-US"/>
          </a:p>
        </p:txBody>
      </p:sp>
    </p:spTree>
    <p:extLst>
      <p:ext uri="{BB962C8B-B14F-4D97-AF65-F5344CB8AC3E}">
        <p14:creationId xmlns:p14="http://schemas.microsoft.com/office/powerpoint/2010/main" val="278373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4E76BA-4040-484C-BCEB-374CF84BE63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181954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E76BA-4040-484C-BCEB-374CF84BE63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77437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E76BA-4040-484C-BCEB-374CF84BE63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700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E76BA-4040-484C-BCEB-374CF84BE63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203351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E76BA-4040-484C-BCEB-374CF84BE63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226793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4E76BA-4040-484C-BCEB-374CF84BE63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363236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4E76BA-4040-484C-BCEB-374CF84BE63B}"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375631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4E76BA-4040-484C-BCEB-374CF84BE63B}"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360679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E76BA-4040-484C-BCEB-374CF84BE63B}"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108097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E76BA-4040-484C-BCEB-374CF84BE63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385824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E76BA-4040-484C-BCEB-374CF84BE63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52DB1-32BC-4043-BB4C-67058EE79994}" type="slidenum">
              <a:rPr lang="en-US" smtClean="0"/>
              <a:t>‹#›</a:t>
            </a:fld>
            <a:endParaRPr lang="en-US"/>
          </a:p>
        </p:txBody>
      </p:sp>
    </p:spTree>
    <p:extLst>
      <p:ext uri="{BB962C8B-B14F-4D97-AF65-F5344CB8AC3E}">
        <p14:creationId xmlns:p14="http://schemas.microsoft.com/office/powerpoint/2010/main" val="80587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E76BA-4040-484C-BCEB-374CF84BE63B}"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52DB1-32BC-4043-BB4C-67058EE79994}" type="slidenum">
              <a:rPr lang="en-US" smtClean="0"/>
              <a:t>‹#›</a:t>
            </a:fld>
            <a:endParaRPr lang="en-US"/>
          </a:p>
        </p:txBody>
      </p:sp>
    </p:spTree>
    <p:extLst>
      <p:ext uri="{BB962C8B-B14F-4D97-AF65-F5344CB8AC3E}">
        <p14:creationId xmlns:p14="http://schemas.microsoft.com/office/powerpoint/2010/main" val="248766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catalog.illinois.edu/" TargetMode="External"/><Relationship Id="rId5" Type="http://schemas.openxmlformats.org/officeDocument/2006/relationships/image" Target="../media/image34.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help.courseleaf.com/addt-resources/glossary/"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nextcourses.illinois.edu/courseadmin/" TargetMode="External"/><Relationship Id="rId7" Type="http://schemas.openxmlformats.org/officeDocument/2006/relationships/hyperlink" Target="https://www.mozilla.org/en-US/firefox/new/"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gi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mailto:fms-catalog@Illinois.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fms-catalog@illinos.edu" TargetMode="External"/><Relationship Id="rId4" Type="http://schemas.openxmlformats.org/officeDocument/2006/relationships/hyperlink" Target="mailto:fms-catalog@Illinoi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600" y="2349500"/>
            <a:ext cx="1892300" cy="990600"/>
          </a:xfrm>
        </p:spPr>
        <p:txBody>
          <a:bodyPr/>
          <a:lstStyle/>
          <a:p>
            <a:r>
              <a:rPr lang="en-US" dirty="0" smtClean="0">
                <a:latin typeface="+mn-lt"/>
              </a:rPr>
              <a:t>CIM</a:t>
            </a:r>
            <a:endParaRPr lang="en-US" dirty="0">
              <a:latin typeface="+mn-lt"/>
            </a:endParaRPr>
          </a:p>
        </p:txBody>
      </p:sp>
      <p:sp>
        <p:nvSpPr>
          <p:cNvPr id="3" name="Subtitle 2"/>
          <p:cNvSpPr>
            <a:spLocks noGrp="1"/>
          </p:cNvSpPr>
          <p:nvPr>
            <p:ph type="subTitle" idx="1"/>
          </p:nvPr>
        </p:nvSpPr>
        <p:spPr>
          <a:xfrm>
            <a:off x="1123950" y="3238500"/>
            <a:ext cx="9283700" cy="774700"/>
          </a:xfrm>
        </p:spPr>
        <p:txBody>
          <a:bodyPr>
            <a:noAutofit/>
          </a:bodyPr>
          <a:lstStyle/>
          <a:p>
            <a:r>
              <a:rPr lang="en-US" sz="5000" dirty="0" smtClean="0">
                <a:latin typeface="+mj-lt"/>
              </a:rPr>
              <a:t>Course Inventory </a:t>
            </a:r>
            <a:r>
              <a:rPr lang="en-US" sz="5000" dirty="0" smtClean="0">
                <a:latin typeface="+mj-lt"/>
              </a:rPr>
              <a:t>Management</a:t>
            </a:r>
          </a:p>
          <a:p>
            <a:r>
              <a:rPr lang="en-US" sz="5000" dirty="0" smtClean="0">
                <a:latin typeface="+mj-lt"/>
              </a:rPr>
              <a:t>Editing &amp; </a:t>
            </a:r>
            <a:r>
              <a:rPr lang="en-US" sz="5000" smtClean="0">
                <a:latin typeface="+mj-lt"/>
              </a:rPr>
              <a:t>Proposing Courses</a:t>
            </a:r>
            <a:endParaRPr lang="en-US" sz="5000" dirty="0">
              <a:latin typeface="+mj-lt"/>
            </a:endParaRPr>
          </a:p>
        </p:txBody>
      </p:sp>
      <p:cxnSp>
        <p:nvCxnSpPr>
          <p:cNvPr id="5" name="Straight Connector 4"/>
          <p:cNvCxnSpPr/>
          <p:nvPr/>
        </p:nvCxnSpPr>
        <p:spPr>
          <a:xfrm>
            <a:off x="1917700" y="3225800"/>
            <a:ext cx="3848100" cy="12700"/>
          </a:xfrm>
          <a:prstGeom prst="line">
            <a:avLst/>
          </a:prstGeom>
          <a:ln>
            <a:solidFill>
              <a:srgbClr val="FFFFFF"/>
            </a:solidFill>
          </a:ln>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0" y="0"/>
            <a:ext cx="12192000" cy="1066800"/>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200025"/>
            <a:ext cx="4038600" cy="666750"/>
          </a:xfrm>
          <a:prstGeom prst="rect">
            <a:avLst/>
          </a:prstGeom>
        </p:spPr>
      </p:pic>
      <p:sp>
        <p:nvSpPr>
          <p:cNvPr id="8" name="Rectangle 7"/>
          <p:cNvSpPr/>
          <p:nvPr/>
        </p:nvSpPr>
        <p:spPr>
          <a:xfrm>
            <a:off x="0" y="5791200"/>
            <a:ext cx="12192000" cy="1066800"/>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727700"/>
            <a:ext cx="12192000" cy="63500"/>
          </a:xfrm>
          <a:prstGeom prst="rect">
            <a:avLst/>
          </a:prstGeom>
          <a:solidFill>
            <a:srgbClr val="E877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066800"/>
            <a:ext cx="12192000" cy="63500"/>
          </a:xfrm>
          <a:prstGeom prst="rect">
            <a:avLst/>
          </a:prstGeom>
          <a:solidFill>
            <a:srgbClr val="E877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1854200" y="3230880"/>
            <a:ext cx="7810500" cy="45719"/>
          </a:xfrm>
          <a:prstGeom prst="rect">
            <a:avLst/>
          </a:prstGeom>
          <a:solidFill>
            <a:srgbClr val="E877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10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2" name="Picture 1"/>
          <p:cNvPicPr>
            <a:picLocks noChangeAspect="1"/>
          </p:cNvPicPr>
          <p:nvPr/>
        </p:nvPicPr>
        <p:blipFill rotWithShape="1">
          <a:blip r:embed="rId4"/>
          <a:srcRect l="2092" t="29354" r="3671" b="30251"/>
          <a:stretch/>
        </p:blipFill>
        <p:spPr>
          <a:xfrm>
            <a:off x="268223" y="1782183"/>
            <a:ext cx="9119617" cy="3636085"/>
          </a:xfrm>
          <a:prstGeom prst="rect">
            <a:avLst/>
          </a:prstGeom>
        </p:spPr>
      </p:pic>
      <p:sp>
        <p:nvSpPr>
          <p:cNvPr id="6" name="TextBox 5"/>
          <p:cNvSpPr txBox="1"/>
          <p:nvPr/>
        </p:nvSpPr>
        <p:spPr>
          <a:xfrm>
            <a:off x="2108498" y="5594595"/>
            <a:ext cx="7267150" cy="923330"/>
          </a:xfrm>
          <a:prstGeom prst="rect">
            <a:avLst/>
          </a:prstGeom>
          <a:solidFill>
            <a:schemeClr val="bg1"/>
          </a:solidFill>
          <a:ln w="19050">
            <a:solidFill>
              <a:srgbClr val="00B0F0"/>
            </a:solidFill>
          </a:ln>
        </p:spPr>
        <p:txBody>
          <a:bodyPr wrap="square" rtlCol="0">
            <a:spAutoFit/>
          </a:bodyPr>
          <a:lstStyle/>
          <a:p>
            <a:r>
              <a:rPr lang="en-US" b="1" dirty="0" smtClean="0"/>
              <a:t>Fee Description </a:t>
            </a:r>
            <a:r>
              <a:rPr lang="en-US" dirty="0" smtClean="0"/>
              <a:t>is the 30 character description of the Fee that will be tied to a specific detail code. It will appear on the </a:t>
            </a:r>
            <a:r>
              <a:rPr lang="en-US" i="1" dirty="0" smtClean="0"/>
              <a:t>student bill</a:t>
            </a:r>
            <a:r>
              <a:rPr lang="en-US" dirty="0" smtClean="0"/>
              <a:t> and the </a:t>
            </a:r>
            <a:r>
              <a:rPr lang="en-US" i="1" dirty="0" smtClean="0"/>
              <a:t>Class Schedule</a:t>
            </a:r>
            <a:r>
              <a:rPr lang="en-US" dirty="0" smtClean="0"/>
              <a:t> so choose something that is understandable to the student.</a:t>
            </a:r>
            <a:endParaRPr lang="en-US" dirty="0"/>
          </a:p>
        </p:txBody>
      </p:sp>
      <p:sp>
        <p:nvSpPr>
          <p:cNvPr id="7" name="TextBox 6"/>
          <p:cNvSpPr txBox="1"/>
          <p:nvPr/>
        </p:nvSpPr>
        <p:spPr>
          <a:xfrm>
            <a:off x="8730168" y="1172583"/>
            <a:ext cx="2893807" cy="1477328"/>
          </a:xfrm>
          <a:prstGeom prst="rect">
            <a:avLst/>
          </a:prstGeom>
          <a:solidFill>
            <a:schemeClr val="bg1"/>
          </a:solidFill>
          <a:ln w="19050">
            <a:solidFill>
              <a:srgbClr val="00B0F0"/>
            </a:solidFill>
          </a:ln>
        </p:spPr>
        <p:txBody>
          <a:bodyPr wrap="square" rtlCol="0">
            <a:spAutoFit/>
          </a:bodyPr>
          <a:lstStyle/>
          <a:p>
            <a:r>
              <a:rPr lang="en-US" b="1" dirty="0" err="1" smtClean="0"/>
              <a:t>Dept</a:t>
            </a:r>
            <a:r>
              <a:rPr lang="en-US" b="1" dirty="0" smtClean="0"/>
              <a:t> Fee Contact </a:t>
            </a:r>
            <a:r>
              <a:rPr lang="en-US" dirty="0" smtClean="0"/>
              <a:t>is usually the Business Manager. They should be able to assist with CFOAP and detail code questions.</a:t>
            </a:r>
            <a:endParaRPr lang="en-US" dirty="0"/>
          </a:p>
        </p:txBody>
      </p:sp>
      <p:cxnSp>
        <p:nvCxnSpPr>
          <p:cNvPr id="9" name="Straight Arrow Connector 8"/>
          <p:cNvCxnSpPr/>
          <p:nvPr/>
        </p:nvCxnSpPr>
        <p:spPr>
          <a:xfrm flipH="1" flipV="1">
            <a:off x="7546848" y="4803648"/>
            <a:ext cx="12192" cy="790947"/>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79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7" name="Picture 6"/>
          <p:cNvPicPr>
            <a:picLocks noChangeAspect="1"/>
          </p:cNvPicPr>
          <p:nvPr/>
        </p:nvPicPr>
        <p:blipFill rotWithShape="1">
          <a:blip r:embed="rId4"/>
          <a:srcRect l="1779" t="21004" r="16330" b="26938"/>
          <a:stretch/>
        </p:blipFill>
        <p:spPr>
          <a:xfrm>
            <a:off x="414527" y="1304544"/>
            <a:ext cx="7924801" cy="4546899"/>
          </a:xfrm>
          <a:prstGeom prst="rect">
            <a:avLst/>
          </a:prstGeom>
        </p:spPr>
      </p:pic>
      <p:sp>
        <p:nvSpPr>
          <p:cNvPr id="8" name="TextBox 7"/>
          <p:cNvSpPr txBox="1"/>
          <p:nvPr/>
        </p:nvSpPr>
        <p:spPr>
          <a:xfrm>
            <a:off x="8692897" y="1328928"/>
            <a:ext cx="3121152" cy="1754326"/>
          </a:xfrm>
          <a:prstGeom prst="rect">
            <a:avLst/>
          </a:prstGeom>
          <a:solidFill>
            <a:schemeClr val="bg1"/>
          </a:solidFill>
          <a:ln w="19050">
            <a:solidFill>
              <a:srgbClr val="00B0F0"/>
            </a:solidFill>
          </a:ln>
        </p:spPr>
        <p:txBody>
          <a:bodyPr wrap="square" rtlCol="0">
            <a:spAutoFit/>
          </a:bodyPr>
          <a:lstStyle/>
          <a:p>
            <a:r>
              <a:rPr lang="en-US" b="1" dirty="0" smtClean="0"/>
              <a:t>Additional Course Notes </a:t>
            </a:r>
            <a:r>
              <a:rPr lang="en-US" dirty="0" smtClean="0"/>
              <a:t>can be used when you have more information that you want added to the Academic Catalog entry but you are not sure where to put it.</a:t>
            </a:r>
            <a:endParaRPr lang="en-US" dirty="0"/>
          </a:p>
        </p:txBody>
      </p:sp>
      <p:sp>
        <p:nvSpPr>
          <p:cNvPr id="9" name="TextBox 8"/>
          <p:cNvSpPr txBox="1"/>
          <p:nvPr/>
        </p:nvSpPr>
        <p:spPr>
          <a:xfrm>
            <a:off x="8692897" y="4343501"/>
            <a:ext cx="3121152" cy="1477328"/>
          </a:xfrm>
          <a:prstGeom prst="rect">
            <a:avLst/>
          </a:prstGeom>
          <a:solidFill>
            <a:schemeClr val="bg1"/>
          </a:solidFill>
          <a:ln w="19050">
            <a:solidFill>
              <a:srgbClr val="00B0F0"/>
            </a:solidFill>
          </a:ln>
        </p:spPr>
        <p:txBody>
          <a:bodyPr wrap="square" rtlCol="0">
            <a:spAutoFit/>
          </a:bodyPr>
          <a:lstStyle/>
          <a:p>
            <a:r>
              <a:rPr lang="en-US" b="1" dirty="0" smtClean="0"/>
              <a:t>Course Detail </a:t>
            </a:r>
            <a:r>
              <a:rPr lang="en-US" dirty="0" smtClean="0"/>
              <a:t>is used for the initial review of a New Course only. If you make edits to terms taught or duration, please do not submit a course edit.</a:t>
            </a:r>
            <a:endParaRPr lang="en-US" dirty="0"/>
          </a:p>
        </p:txBody>
      </p:sp>
      <p:cxnSp>
        <p:nvCxnSpPr>
          <p:cNvPr id="6" name="Straight Arrow Connector 5"/>
          <p:cNvCxnSpPr>
            <a:stCxn id="8" idx="1"/>
          </p:cNvCxnSpPr>
          <p:nvPr/>
        </p:nvCxnSpPr>
        <p:spPr>
          <a:xfrm flipH="1">
            <a:off x="7549679" y="2206091"/>
            <a:ext cx="1143218"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424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2" name="Picture 1"/>
          <p:cNvPicPr>
            <a:picLocks noChangeAspect="1"/>
          </p:cNvPicPr>
          <p:nvPr/>
        </p:nvPicPr>
        <p:blipFill rotWithShape="1">
          <a:blip r:embed="rId4"/>
          <a:srcRect l="1923" t="23674" r="17635" b="6369"/>
          <a:stretch/>
        </p:blipFill>
        <p:spPr>
          <a:xfrm>
            <a:off x="341375" y="862643"/>
            <a:ext cx="7449313" cy="5847057"/>
          </a:xfrm>
          <a:prstGeom prst="rect">
            <a:avLst/>
          </a:prstGeom>
        </p:spPr>
      </p:pic>
      <p:sp>
        <p:nvSpPr>
          <p:cNvPr id="6" name="TextBox 5"/>
          <p:cNvSpPr txBox="1"/>
          <p:nvPr/>
        </p:nvSpPr>
        <p:spPr>
          <a:xfrm>
            <a:off x="8095488" y="1439330"/>
            <a:ext cx="3767328" cy="2308324"/>
          </a:xfrm>
          <a:prstGeom prst="rect">
            <a:avLst/>
          </a:prstGeom>
          <a:solidFill>
            <a:schemeClr val="bg1"/>
          </a:solidFill>
          <a:ln w="19050">
            <a:solidFill>
              <a:srgbClr val="00B0F0"/>
            </a:solidFill>
          </a:ln>
        </p:spPr>
        <p:txBody>
          <a:bodyPr wrap="square" rtlCol="0">
            <a:spAutoFit/>
          </a:bodyPr>
          <a:lstStyle/>
          <a:p>
            <a:r>
              <a:rPr lang="en-US" b="1" dirty="0" smtClean="0"/>
              <a:t>Additional Course Information </a:t>
            </a:r>
            <a:r>
              <a:rPr lang="en-US" dirty="0" smtClean="0"/>
              <a:t>helps determine if further action is needed.</a:t>
            </a:r>
          </a:p>
          <a:p>
            <a:endParaRPr lang="en-US" dirty="0"/>
          </a:p>
          <a:p>
            <a:r>
              <a:rPr lang="en-US" i="1" dirty="0" smtClean="0"/>
              <a:t>Example:</a:t>
            </a:r>
            <a:r>
              <a:rPr lang="en-US" dirty="0" smtClean="0"/>
              <a:t> If you answer yes to </a:t>
            </a:r>
            <a:r>
              <a:rPr lang="en-US" b="1" dirty="0" smtClean="0"/>
              <a:t>“Does this course replace an existing course?” </a:t>
            </a:r>
            <a:r>
              <a:rPr lang="en-US" dirty="0" smtClean="0"/>
              <a:t>That is the same as saying that the original course is being renumbered.</a:t>
            </a:r>
            <a:endParaRPr lang="en-US" dirty="0"/>
          </a:p>
        </p:txBody>
      </p:sp>
      <p:sp>
        <p:nvSpPr>
          <p:cNvPr id="7" name="TextBox 6"/>
          <p:cNvSpPr txBox="1"/>
          <p:nvPr/>
        </p:nvSpPr>
        <p:spPr>
          <a:xfrm>
            <a:off x="8095488" y="4096512"/>
            <a:ext cx="3767328" cy="2031325"/>
          </a:xfrm>
          <a:prstGeom prst="rect">
            <a:avLst/>
          </a:prstGeom>
          <a:solidFill>
            <a:schemeClr val="bg1"/>
          </a:solidFill>
          <a:ln w="19050">
            <a:solidFill>
              <a:srgbClr val="00B0F0"/>
            </a:solidFill>
          </a:ln>
        </p:spPr>
        <p:txBody>
          <a:bodyPr wrap="square" rtlCol="0">
            <a:spAutoFit/>
          </a:bodyPr>
          <a:lstStyle/>
          <a:p>
            <a:r>
              <a:rPr lang="en-US" b="1" dirty="0" smtClean="0"/>
              <a:t>Will this course be submitted for General Education credit? </a:t>
            </a:r>
            <a:r>
              <a:rPr lang="en-US" dirty="0" smtClean="0"/>
              <a:t>This question is no longer on a New Course Proposal. Once the course is approved, you will be able to go into the CIM record and request the Gen Ed via an edit.</a:t>
            </a:r>
            <a:endParaRPr lang="en-US" dirty="0"/>
          </a:p>
        </p:txBody>
      </p:sp>
    </p:spTree>
    <p:extLst>
      <p:ext uri="{BB962C8B-B14F-4D97-AF65-F5344CB8AC3E}">
        <p14:creationId xmlns:p14="http://schemas.microsoft.com/office/powerpoint/2010/main" val="358856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6" name="Picture 5"/>
          <p:cNvPicPr>
            <a:picLocks noChangeAspect="1"/>
          </p:cNvPicPr>
          <p:nvPr/>
        </p:nvPicPr>
        <p:blipFill rotWithShape="1">
          <a:blip r:embed="rId4"/>
          <a:srcRect l="1944" t="43827" r="25801" b="2922"/>
          <a:stretch/>
        </p:blipFill>
        <p:spPr>
          <a:xfrm>
            <a:off x="462579" y="1046361"/>
            <a:ext cx="6992470" cy="4894730"/>
          </a:xfrm>
          <a:prstGeom prst="rect">
            <a:avLst/>
          </a:prstGeom>
        </p:spPr>
      </p:pic>
      <p:sp>
        <p:nvSpPr>
          <p:cNvPr id="7" name="TextBox 6"/>
          <p:cNvSpPr txBox="1"/>
          <p:nvPr/>
        </p:nvSpPr>
        <p:spPr>
          <a:xfrm>
            <a:off x="7717139" y="4992768"/>
            <a:ext cx="3691345" cy="923330"/>
          </a:xfrm>
          <a:prstGeom prst="rect">
            <a:avLst/>
          </a:prstGeom>
          <a:solidFill>
            <a:schemeClr val="bg1"/>
          </a:solidFill>
          <a:ln w="19050">
            <a:solidFill>
              <a:srgbClr val="00B0F0"/>
            </a:solidFill>
          </a:ln>
        </p:spPr>
        <p:txBody>
          <a:bodyPr wrap="square" rtlCol="0">
            <a:spAutoFit/>
          </a:bodyPr>
          <a:lstStyle/>
          <a:p>
            <a:r>
              <a:rPr lang="en-US" dirty="0" smtClean="0"/>
              <a:t>The </a:t>
            </a:r>
            <a:r>
              <a:rPr lang="en-US" b="1" dirty="0" smtClean="0"/>
              <a:t>Course ID </a:t>
            </a:r>
            <a:r>
              <a:rPr lang="en-US" dirty="0" smtClean="0"/>
              <a:t>is grayed out. The Office of the Registrar will assign the Course ID’s.</a:t>
            </a:r>
            <a:endParaRPr lang="en-US" dirty="0"/>
          </a:p>
        </p:txBody>
      </p:sp>
      <p:sp>
        <p:nvSpPr>
          <p:cNvPr id="8" name="TextBox 7"/>
          <p:cNvSpPr txBox="1"/>
          <p:nvPr/>
        </p:nvSpPr>
        <p:spPr>
          <a:xfrm>
            <a:off x="7717138" y="1046361"/>
            <a:ext cx="3691345" cy="615553"/>
          </a:xfrm>
          <a:prstGeom prst="rect">
            <a:avLst/>
          </a:prstGeom>
          <a:solidFill>
            <a:schemeClr val="bg1"/>
          </a:solidFill>
          <a:ln w="19050">
            <a:solidFill>
              <a:srgbClr val="00B0F0"/>
            </a:solidFill>
          </a:ln>
        </p:spPr>
        <p:txBody>
          <a:bodyPr wrap="square" rtlCol="0">
            <a:spAutoFit/>
          </a:bodyPr>
          <a:lstStyle/>
          <a:p>
            <a:r>
              <a:rPr lang="en-US" b="1" dirty="0" smtClean="0"/>
              <a:t>Cancel:</a:t>
            </a:r>
            <a:r>
              <a:rPr lang="en-US" sz="1600" b="1" dirty="0" smtClean="0"/>
              <a:t> </a:t>
            </a:r>
            <a:r>
              <a:rPr lang="en-US" sz="1600" dirty="0" smtClean="0"/>
              <a:t>If you use this, you will lose all of your work. </a:t>
            </a:r>
            <a:endParaRPr lang="en-US" sz="1600" dirty="0"/>
          </a:p>
        </p:txBody>
      </p:sp>
      <p:sp>
        <p:nvSpPr>
          <p:cNvPr id="9" name="TextBox 8"/>
          <p:cNvSpPr txBox="1"/>
          <p:nvPr/>
        </p:nvSpPr>
        <p:spPr>
          <a:xfrm>
            <a:off x="7717139" y="1975664"/>
            <a:ext cx="3691345" cy="1477328"/>
          </a:xfrm>
          <a:prstGeom prst="rect">
            <a:avLst/>
          </a:prstGeom>
          <a:solidFill>
            <a:schemeClr val="bg1"/>
          </a:solidFill>
          <a:ln w="19050">
            <a:solidFill>
              <a:srgbClr val="00B0F0"/>
            </a:solidFill>
          </a:ln>
        </p:spPr>
        <p:txBody>
          <a:bodyPr wrap="square" rtlCol="0">
            <a:spAutoFit/>
          </a:bodyPr>
          <a:lstStyle/>
          <a:p>
            <a:r>
              <a:rPr lang="en-US" b="1" dirty="0" smtClean="0"/>
              <a:t>Save Changes: </a:t>
            </a:r>
            <a:r>
              <a:rPr lang="en-US" dirty="0" smtClean="0"/>
              <a:t>If you are waiting for more information, you can Save your work and come back to it. Keep track of these. There is no way to search/track Saved courses.</a:t>
            </a:r>
            <a:endParaRPr lang="en-US" dirty="0"/>
          </a:p>
        </p:txBody>
      </p:sp>
      <p:sp>
        <p:nvSpPr>
          <p:cNvPr id="10" name="TextBox 9"/>
          <p:cNvSpPr txBox="1"/>
          <p:nvPr/>
        </p:nvSpPr>
        <p:spPr>
          <a:xfrm>
            <a:off x="7717139" y="3771070"/>
            <a:ext cx="3691345" cy="923330"/>
          </a:xfrm>
          <a:prstGeom prst="rect">
            <a:avLst/>
          </a:prstGeom>
          <a:solidFill>
            <a:schemeClr val="bg1"/>
          </a:solidFill>
          <a:ln w="19050">
            <a:solidFill>
              <a:srgbClr val="00B0F0"/>
            </a:solidFill>
          </a:ln>
        </p:spPr>
        <p:txBody>
          <a:bodyPr wrap="square" rtlCol="0">
            <a:spAutoFit/>
          </a:bodyPr>
          <a:lstStyle/>
          <a:p>
            <a:r>
              <a:rPr lang="en-US" b="1" dirty="0" smtClean="0"/>
              <a:t>Save &amp; Submit: </a:t>
            </a:r>
            <a:r>
              <a:rPr lang="en-US" dirty="0" smtClean="0"/>
              <a:t>This saves your course and sends it through workflow.</a:t>
            </a:r>
            <a:endParaRPr lang="en-US" dirty="0"/>
          </a:p>
        </p:txBody>
      </p:sp>
    </p:spTree>
    <p:extLst>
      <p:ext uri="{BB962C8B-B14F-4D97-AF65-F5344CB8AC3E}">
        <p14:creationId xmlns:p14="http://schemas.microsoft.com/office/powerpoint/2010/main" val="1116752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9585064" y="-13683"/>
            <a:ext cx="2606936" cy="715896"/>
          </a:xfrm>
          <a:prstGeom prst="rect">
            <a:avLst/>
          </a:prstGeom>
          <a:noFill/>
        </p:spPr>
        <p:txBody>
          <a:bodyPr wrap="square" rtlCol="0">
            <a:spAutoFit/>
          </a:bodyPr>
          <a:lstStyle/>
          <a:p>
            <a:r>
              <a:rPr lang="en-US" sz="4000" dirty="0" smtClean="0">
                <a:solidFill>
                  <a:schemeClr val="bg1"/>
                </a:solidFill>
              </a:rPr>
              <a:t>Edit Course</a:t>
            </a:r>
            <a:endParaRPr lang="en-US" sz="4000" dirty="0">
              <a:solidFill>
                <a:schemeClr val="bg1"/>
              </a:solidFill>
            </a:endParaRPr>
          </a:p>
        </p:txBody>
      </p:sp>
      <p:pic>
        <p:nvPicPr>
          <p:cNvPr id="6" name="Picture 5"/>
          <p:cNvPicPr>
            <a:picLocks noChangeAspect="1"/>
          </p:cNvPicPr>
          <p:nvPr/>
        </p:nvPicPr>
        <p:blipFill rotWithShape="1">
          <a:blip r:embed="rId4"/>
          <a:srcRect l="11736" t="27858" r="12823" b="61002"/>
          <a:stretch/>
        </p:blipFill>
        <p:spPr>
          <a:xfrm>
            <a:off x="163285" y="1082148"/>
            <a:ext cx="7444292" cy="879385"/>
          </a:xfrm>
          <a:prstGeom prst="rect">
            <a:avLst/>
          </a:prstGeom>
        </p:spPr>
      </p:pic>
      <p:sp>
        <p:nvSpPr>
          <p:cNvPr id="9" name="TextBox 8"/>
          <p:cNvSpPr txBox="1"/>
          <p:nvPr/>
        </p:nvSpPr>
        <p:spPr>
          <a:xfrm>
            <a:off x="7896113" y="1082148"/>
            <a:ext cx="4001844" cy="1477328"/>
          </a:xfrm>
          <a:prstGeom prst="rect">
            <a:avLst/>
          </a:prstGeom>
          <a:solidFill>
            <a:schemeClr val="bg1"/>
          </a:solidFill>
          <a:ln w="19050">
            <a:solidFill>
              <a:srgbClr val="00B0F0"/>
            </a:solidFill>
          </a:ln>
        </p:spPr>
        <p:txBody>
          <a:bodyPr wrap="square" rtlCol="0">
            <a:spAutoFit/>
          </a:bodyPr>
          <a:lstStyle/>
          <a:p>
            <a:r>
              <a:rPr lang="en-US" b="1" dirty="0" smtClean="0"/>
              <a:t>Edit Course: </a:t>
            </a:r>
            <a:r>
              <a:rPr lang="en-US" dirty="0" smtClean="0"/>
              <a:t>Find course in the CIM and click on the Edit Course button. Once changes are Saved &amp; Submitted, you will see a red/green mark-up showing the proposed changes.</a:t>
            </a:r>
            <a:endParaRPr lang="en-US" dirty="0"/>
          </a:p>
        </p:txBody>
      </p:sp>
      <p:pic>
        <p:nvPicPr>
          <p:cNvPr id="10" name="Picture 9"/>
          <p:cNvPicPr>
            <a:picLocks noChangeAspect="1"/>
          </p:cNvPicPr>
          <p:nvPr/>
        </p:nvPicPr>
        <p:blipFill rotWithShape="1">
          <a:blip r:embed="rId5"/>
          <a:srcRect l="12618" t="43852" r="53323" b="44126"/>
          <a:stretch/>
        </p:blipFill>
        <p:spPr>
          <a:xfrm>
            <a:off x="163285" y="3213456"/>
            <a:ext cx="5290842" cy="1494047"/>
          </a:xfrm>
          <a:prstGeom prst="rect">
            <a:avLst/>
          </a:prstGeom>
        </p:spPr>
      </p:pic>
      <p:pic>
        <p:nvPicPr>
          <p:cNvPr id="11" name="Picture 10"/>
          <p:cNvPicPr>
            <a:picLocks noChangeAspect="1"/>
          </p:cNvPicPr>
          <p:nvPr/>
        </p:nvPicPr>
        <p:blipFill rotWithShape="1">
          <a:blip r:embed="rId6"/>
          <a:srcRect l="24691" t="53279" r="28982" b="24552"/>
          <a:stretch/>
        </p:blipFill>
        <p:spPr>
          <a:xfrm>
            <a:off x="5574382" y="3213456"/>
            <a:ext cx="6323575" cy="2420785"/>
          </a:xfrm>
          <a:prstGeom prst="rect">
            <a:avLst/>
          </a:prstGeom>
        </p:spPr>
      </p:pic>
      <p:cxnSp>
        <p:nvCxnSpPr>
          <p:cNvPr id="7" name="Straight Arrow Connector 6"/>
          <p:cNvCxnSpPr/>
          <p:nvPr/>
        </p:nvCxnSpPr>
        <p:spPr>
          <a:xfrm flipH="1">
            <a:off x="7607577" y="1255776"/>
            <a:ext cx="288536"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285" y="4930432"/>
            <a:ext cx="3445548" cy="369332"/>
          </a:xfrm>
          <a:prstGeom prst="rect">
            <a:avLst/>
          </a:prstGeom>
          <a:solidFill>
            <a:schemeClr val="bg1"/>
          </a:solidFill>
          <a:ln w="19050">
            <a:solidFill>
              <a:srgbClr val="00B0F0"/>
            </a:solidFill>
          </a:ln>
        </p:spPr>
        <p:txBody>
          <a:bodyPr wrap="square" rtlCol="0">
            <a:spAutoFit/>
          </a:bodyPr>
          <a:lstStyle/>
          <a:p>
            <a:r>
              <a:rPr lang="en-US" dirty="0" smtClean="0"/>
              <a:t>Green wording shows a new entry.</a:t>
            </a:r>
            <a:endParaRPr lang="en-US" dirty="0"/>
          </a:p>
        </p:txBody>
      </p:sp>
      <p:sp>
        <p:nvSpPr>
          <p:cNvPr id="13" name="TextBox 12"/>
          <p:cNvSpPr txBox="1"/>
          <p:nvPr/>
        </p:nvSpPr>
        <p:spPr>
          <a:xfrm>
            <a:off x="5574382" y="5793297"/>
            <a:ext cx="6323575" cy="369332"/>
          </a:xfrm>
          <a:prstGeom prst="rect">
            <a:avLst/>
          </a:prstGeom>
          <a:solidFill>
            <a:schemeClr val="bg1"/>
          </a:solidFill>
          <a:ln w="19050">
            <a:solidFill>
              <a:srgbClr val="00B0F0"/>
            </a:solidFill>
          </a:ln>
        </p:spPr>
        <p:txBody>
          <a:bodyPr wrap="square" rtlCol="0">
            <a:spAutoFit/>
          </a:bodyPr>
          <a:lstStyle/>
          <a:p>
            <a:r>
              <a:rPr lang="en-US" dirty="0" smtClean="0"/>
              <a:t>A red strike-through is created when there is a change to a field.</a:t>
            </a:r>
            <a:endParaRPr lang="en-US" dirty="0"/>
          </a:p>
        </p:txBody>
      </p:sp>
    </p:spTree>
    <p:extLst>
      <p:ext uri="{BB962C8B-B14F-4D97-AF65-F5344CB8AC3E}">
        <p14:creationId xmlns:p14="http://schemas.microsoft.com/office/powerpoint/2010/main" val="345903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196865" y="-13683"/>
            <a:ext cx="4995135" cy="707886"/>
          </a:xfrm>
          <a:prstGeom prst="rect">
            <a:avLst/>
          </a:prstGeom>
          <a:noFill/>
        </p:spPr>
        <p:txBody>
          <a:bodyPr wrap="square" rtlCol="0">
            <a:spAutoFit/>
          </a:bodyPr>
          <a:lstStyle/>
          <a:p>
            <a:r>
              <a:rPr lang="en-US" sz="4000" dirty="0" smtClean="0">
                <a:solidFill>
                  <a:schemeClr val="bg1"/>
                </a:solidFill>
              </a:rPr>
              <a:t>Edit Course -Deactivate</a:t>
            </a:r>
            <a:endParaRPr lang="en-US" sz="4000" dirty="0">
              <a:solidFill>
                <a:schemeClr val="bg1"/>
              </a:solidFill>
            </a:endParaRPr>
          </a:p>
        </p:txBody>
      </p:sp>
      <p:pic>
        <p:nvPicPr>
          <p:cNvPr id="6" name="Picture 5"/>
          <p:cNvPicPr>
            <a:picLocks noChangeAspect="1"/>
          </p:cNvPicPr>
          <p:nvPr/>
        </p:nvPicPr>
        <p:blipFill rotWithShape="1">
          <a:blip r:embed="rId4"/>
          <a:srcRect l="1682" t="15620" r="18281" b="43884"/>
          <a:stretch/>
        </p:blipFill>
        <p:spPr>
          <a:xfrm>
            <a:off x="163285" y="1933902"/>
            <a:ext cx="5601613" cy="2691886"/>
          </a:xfrm>
          <a:prstGeom prst="rect">
            <a:avLst/>
          </a:prstGeom>
        </p:spPr>
      </p:pic>
      <p:pic>
        <p:nvPicPr>
          <p:cNvPr id="7" name="Picture 6"/>
          <p:cNvPicPr>
            <a:picLocks noChangeAspect="1"/>
          </p:cNvPicPr>
          <p:nvPr/>
        </p:nvPicPr>
        <p:blipFill rotWithShape="1">
          <a:blip r:embed="rId5"/>
          <a:srcRect l="11737" t="27858" r="32713" b="61002"/>
          <a:stretch/>
        </p:blipFill>
        <p:spPr>
          <a:xfrm>
            <a:off x="5904265" y="937989"/>
            <a:ext cx="5481611" cy="879385"/>
          </a:xfrm>
          <a:prstGeom prst="rect">
            <a:avLst/>
          </a:prstGeom>
        </p:spPr>
      </p:pic>
      <p:sp>
        <p:nvSpPr>
          <p:cNvPr id="2" name="TextBox 1"/>
          <p:cNvSpPr txBox="1"/>
          <p:nvPr/>
        </p:nvSpPr>
        <p:spPr>
          <a:xfrm>
            <a:off x="163285" y="969173"/>
            <a:ext cx="4815863" cy="646331"/>
          </a:xfrm>
          <a:prstGeom prst="rect">
            <a:avLst/>
          </a:prstGeom>
          <a:solidFill>
            <a:schemeClr val="bg1"/>
          </a:solidFill>
          <a:ln w="19050">
            <a:solidFill>
              <a:srgbClr val="00B0F0"/>
            </a:solidFill>
          </a:ln>
        </p:spPr>
        <p:txBody>
          <a:bodyPr wrap="square" rtlCol="0">
            <a:spAutoFit/>
          </a:bodyPr>
          <a:lstStyle/>
          <a:p>
            <a:r>
              <a:rPr lang="en-US" dirty="0" smtClean="0"/>
              <a:t>Click on the red </a:t>
            </a:r>
            <a:r>
              <a:rPr lang="en-US" b="1" dirty="0" smtClean="0"/>
              <a:t>Deactivate</a:t>
            </a:r>
            <a:r>
              <a:rPr lang="en-US" dirty="0" smtClean="0"/>
              <a:t> button to open up a simple form to discontinue a course.</a:t>
            </a:r>
            <a:endParaRPr lang="en-US" dirty="0"/>
          </a:p>
        </p:txBody>
      </p:sp>
      <p:sp>
        <p:nvSpPr>
          <p:cNvPr id="8" name="TextBox 7"/>
          <p:cNvSpPr txBox="1"/>
          <p:nvPr/>
        </p:nvSpPr>
        <p:spPr>
          <a:xfrm>
            <a:off x="8001983" y="2037832"/>
            <a:ext cx="3420931" cy="2031325"/>
          </a:xfrm>
          <a:prstGeom prst="rect">
            <a:avLst/>
          </a:prstGeom>
          <a:solidFill>
            <a:schemeClr val="bg1"/>
          </a:solidFill>
          <a:ln w="19050">
            <a:solidFill>
              <a:srgbClr val="00B0F0"/>
            </a:solidFill>
          </a:ln>
        </p:spPr>
        <p:txBody>
          <a:bodyPr wrap="square" rtlCol="0">
            <a:spAutoFit/>
          </a:bodyPr>
          <a:lstStyle/>
          <a:p>
            <a:r>
              <a:rPr lang="en-US" dirty="0" smtClean="0"/>
              <a:t>Once a course is deactivated in the CIM, the electronic history will not be available in the CIM.</a:t>
            </a:r>
          </a:p>
          <a:p>
            <a:r>
              <a:rPr lang="en-US" dirty="0" smtClean="0"/>
              <a:t>Course Leaf is working on a searchable Archive. Until then, the Office of the Registrar will continue to maintain the Archive.</a:t>
            </a:r>
            <a:endParaRPr lang="en-US" dirty="0"/>
          </a:p>
        </p:txBody>
      </p:sp>
      <p:pic>
        <p:nvPicPr>
          <p:cNvPr id="9" name="Picture 8"/>
          <p:cNvPicPr>
            <a:picLocks noChangeAspect="1"/>
          </p:cNvPicPr>
          <p:nvPr/>
        </p:nvPicPr>
        <p:blipFill rotWithShape="1">
          <a:blip r:embed="rId6"/>
          <a:srcRect l="11735" t="52674" r="26941" b="34805"/>
          <a:stretch/>
        </p:blipFill>
        <p:spPr>
          <a:xfrm>
            <a:off x="5904265" y="4443656"/>
            <a:ext cx="5526624" cy="902713"/>
          </a:xfrm>
          <a:prstGeom prst="rect">
            <a:avLst/>
          </a:prstGeom>
        </p:spPr>
      </p:pic>
      <p:pic>
        <p:nvPicPr>
          <p:cNvPr id="10" name="Picture 9"/>
          <p:cNvPicPr>
            <a:picLocks noChangeAspect="1"/>
          </p:cNvPicPr>
          <p:nvPr/>
        </p:nvPicPr>
        <p:blipFill rotWithShape="1">
          <a:blip r:embed="rId7"/>
          <a:srcRect l="11559" t="26645" r="13000" b="61663"/>
          <a:stretch/>
        </p:blipFill>
        <p:spPr>
          <a:xfrm>
            <a:off x="163285" y="5566827"/>
            <a:ext cx="7903246" cy="979818"/>
          </a:xfrm>
          <a:prstGeom prst="rect">
            <a:avLst/>
          </a:prstGeom>
        </p:spPr>
      </p:pic>
      <p:cxnSp>
        <p:nvCxnSpPr>
          <p:cNvPr id="12" name="Straight Arrow Connector 11"/>
          <p:cNvCxnSpPr/>
          <p:nvPr/>
        </p:nvCxnSpPr>
        <p:spPr>
          <a:xfrm>
            <a:off x="4979148" y="1097280"/>
            <a:ext cx="900733"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67328" y="1615504"/>
            <a:ext cx="0" cy="55467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272629" y="4443656"/>
            <a:ext cx="2280621" cy="622832"/>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60196" y="6153374"/>
            <a:ext cx="1041787" cy="393271"/>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7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745506" y="-13683"/>
            <a:ext cx="4446494" cy="707886"/>
          </a:xfrm>
          <a:prstGeom prst="rect">
            <a:avLst/>
          </a:prstGeom>
          <a:noFill/>
        </p:spPr>
        <p:txBody>
          <a:bodyPr wrap="square" rtlCol="0">
            <a:spAutoFit/>
          </a:bodyPr>
          <a:lstStyle/>
          <a:p>
            <a:r>
              <a:rPr lang="en-US" sz="4000" dirty="0" smtClean="0">
                <a:solidFill>
                  <a:schemeClr val="bg1"/>
                </a:solidFill>
              </a:rPr>
              <a:t>Edit Course - Gen Ed</a:t>
            </a:r>
            <a:endParaRPr lang="en-US" sz="4000" dirty="0">
              <a:solidFill>
                <a:schemeClr val="bg1"/>
              </a:solidFill>
            </a:endParaRPr>
          </a:p>
        </p:txBody>
      </p:sp>
      <p:sp>
        <p:nvSpPr>
          <p:cNvPr id="6" name="TextBox 5"/>
          <p:cNvSpPr txBox="1"/>
          <p:nvPr/>
        </p:nvSpPr>
        <p:spPr>
          <a:xfrm>
            <a:off x="744198" y="924074"/>
            <a:ext cx="4376442" cy="2031325"/>
          </a:xfrm>
          <a:prstGeom prst="rect">
            <a:avLst/>
          </a:prstGeom>
          <a:solidFill>
            <a:schemeClr val="bg1"/>
          </a:solidFill>
          <a:ln w="19050">
            <a:solidFill>
              <a:srgbClr val="00B0F0"/>
            </a:solidFill>
          </a:ln>
        </p:spPr>
        <p:txBody>
          <a:bodyPr wrap="square" rtlCol="0">
            <a:spAutoFit/>
          </a:bodyPr>
          <a:lstStyle/>
          <a:p>
            <a:r>
              <a:rPr lang="en-US" dirty="0" smtClean="0"/>
              <a:t>To request a Gen Ed, you must be able to edit the course.</a:t>
            </a:r>
          </a:p>
          <a:p>
            <a:endParaRPr lang="en-US" dirty="0"/>
          </a:p>
          <a:p>
            <a:r>
              <a:rPr lang="en-US" dirty="0" smtClean="0"/>
              <a:t>If you are proposing a new course, it must go through the entire approval process first.  Once approved, you can Edit the course to access the Gen Ed options.</a:t>
            </a:r>
          </a:p>
        </p:txBody>
      </p:sp>
      <p:pic>
        <p:nvPicPr>
          <p:cNvPr id="7" name="Picture 6"/>
          <p:cNvPicPr>
            <a:picLocks noChangeAspect="1"/>
          </p:cNvPicPr>
          <p:nvPr/>
        </p:nvPicPr>
        <p:blipFill rotWithShape="1">
          <a:blip r:embed="rId4"/>
          <a:srcRect l="3092" t="21184" r="18695" b="8516"/>
          <a:stretch/>
        </p:blipFill>
        <p:spPr>
          <a:xfrm>
            <a:off x="5357308" y="899745"/>
            <a:ext cx="6695800" cy="5716208"/>
          </a:xfrm>
          <a:prstGeom prst="rect">
            <a:avLst/>
          </a:prstGeom>
        </p:spPr>
      </p:pic>
      <p:sp>
        <p:nvSpPr>
          <p:cNvPr id="8" name="TextBox 7"/>
          <p:cNvSpPr txBox="1"/>
          <p:nvPr/>
        </p:nvSpPr>
        <p:spPr>
          <a:xfrm>
            <a:off x="355003" y="3693407"/>
            <a:ext cx="2732250" cy="923330"/>
          </a:xfrm>
          <a:prstGeom prst="rect">
            <a:avLst/>
          </a:prstGeom>
          <a:solidFill>
            <a:schemeClr val="bg1"/>
          </a:solidFill>
          <a:ln w="19050">
            <a:solidFill>
              <a:srgbClr val="00B0F0"/>
            </a:solidFill>
          </a:ln>
        </p:spPr>
        <p:txBody>
          <a:bodyPr wrap="square" rtlCol="0">
            <a:spAutoFit/>
          </a:bodyPr>
          <a:lstStyle/>
          <a:p>
            <a:r>
              <a:rPr lang="en-US" dirty="0" smtClean="0"/>
              <a:t>If you want to </a:t>
            </a:r>
            <a:r>
              <a:rPr lang="en-US" b="1" dirty="0" smtClean="0"/>
              <a:t>decertify</a:t>
            </a:r>
            <a:r>
              <a:rPr lang="en-US" dirty="0" smtClean="0"/>
              <a:t> a Gen Ed, uncheck the category box.</a:t>
            </a:r>
            <a:endParaRPr lang="en-US" dirty="0"/>
          </a:p>
        </p:txBody>
      </p:sp>
      <p:pic>
        <p:nvPicPr>
          <p:cNvPr id="9" name="Picture 8"/>
          <p:cNvPicPr>
            <a:picLocks noChangeAspect="1"/>
          </p:cNvPicPr>
          <p:nvPr/>
        </p:nvPicPr>
        <p:blipFill rotWithShape="1">
          <a:blip r:embed="rId5"/>
          <a:srcRect l="1215" t="41917" r="49096" b="38152"/>
          <a:stretch/>
        </p:blipFill>
        <p:spPr>
          <a:xfrm>
            <a:off x="355003" y="4938186"/>
            <a:ext cx="4335331" cy="1452282"/>
          </a:xfrm>
          <a:prstGeom prst="rect">
            <a:avLst/>
          </a:prstGeom>
        </p:spPr>
      </p:pic>
      <p:cxnSp>
        <p:nvCxnSpPr>
          <p:cNvPr id="10" name="Straight Arrow Connector 9"/>
          <p:cNvCxnSpPr/>
          <p:nvPr/>
        </p:nvCxnSpPr>
        <p:spPr>
          <a:xfrm>
            <a:off x="3087253" y="4508306"/>
            <a:ext cx="0" cy="85976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055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003228" y="0"/>
            <a:ext cx="5188772" cy="707886"/>
          </a:xfrm>
          <a:prstGeom prst="rect">
            <a:avLst/>
          </a:prstGeom>
          <a:noFill/>
        </p:spPr>
        <p:txBody>
          <a:bodyPr wrap="square" rtlCol="0">
            <a:spAutoFit/>
          </a:bodyPr>
          <a:lstStyle/>
          <a:p>
            <a:r>
              <a:rPr lang="en-US" sz="4000" dirty="0" smtClean="0">
                <a:solidFill>
                  <a:schemeClr val="bg1"/>
                </a:solidFill>
              </a:rPr>
              <a:t>Edit Course - Renumber</a:t>
            </a:r>
            <a:endParaRPr lang="en-US" sz="4000" dirty="0">
              <a:solidFill>
                <a:schemeClr val="bg1"/>
              </a:solidFill>
            </a:endParaRPr>
          </a:p>
        </p:txBody>
      </p:sp>
      <p:pic>
        <p:nvPicPr>
          <p:cNvPr id="10" name="Picture 9"/>
          <p:cNvPicPr>
            <a:picLocks noChangeAspect="1"/>
          </p:cNvPicPr>
          <p:nvPr/>
        </p:nvPicPr>
        <p:blipFill rotWithShape="1">
          <a:blip r:embed="rId4"/>
          <a:srcRect l="11823" t="22123" r="13088" b="15009"/>
          <a:stretch/>
        </p:blipFill>
        <p:spPr>
          <a:xfrm>
            <a:off x="163285" y="862643"/>
            <a:ext cx="8857631" cy="5932843"/>
          </a:xfrm>
          <a:prstGeom prst="rect">
            <a:avLst/>
          </a:prstGeom>
        </p:spPr>
      </p:pic>
      <p:sp>
        <p:nvSpPr>
          <p:cNvPr id="11" name="TextBox 10"/>
          <p:cNvSpPr txBox="1"/>
          <p:nvPr/>
        </p:nvSpPr>
        <p:spPr>
          <a:xfrm>
            <a:off x="9294607" y="862644"/>
            <a:ext cx="2538805" cy="2020406"/>
          </a:xfrm>
          <a:prstGeom prst="rect">
            <a:avLst/>
          </a:prstGeom>
          <a:solidFill>
            <a:schemeClr val="bg1"/>
          </a:solidFill>
          <a:ln w="19050">
            <a:solidFill>
              <a:srgbClr val="00B0F0"/>
            </a:solidFill>
          </a:ln>
        </p:spPr>
        <p:txBody>
          <a:bodyPr wrap="square" rtlCol="0">
            <a:spAutoFit/>
          </a:bodyPr>
          <a:lstStyle/>
          <a:p>
            <a:r>
              <a:rPr lang="en-US" dirty="0" smtClean="0"/>
              <a:t>To Renumber a course, Edit the course number in the CIM record that you are wanting to change. You can make additional edits at the same time.</a:t>
            </a:r>
            <a:endParaRPr lang="en-US" dirty="0"/>
          </a:p>
        </p:txBody>
      </p:sp>
      <p:sp>
        <p:nvSpPr>
          <p:cNvPr id="12" name="TextBox 11"/>
          <p:cNvSpPr txBox="1"/>
          <p:nvPr/>
        </p:nvSpPr>
        <p:spPr>
          <a:xfrm>
            <a:off x="9294607" y="3240880"/>
            <a:ext cx="2538805" cy="2585323"/>
          </a:xfrm>
          <a:prstGeom prst="rect">
            <a:avLst/>
          </a:prstGeom>
          <a:solidFill>
            <a:schemeClr val="bg1"/>
          </a:solidFill>
          <a:ln w="19050">
            <a:solidFill>
              <a:srgbClr val="00B0F0"/>
            </a:solidFill>
          </a:ln>
        </p:spPr>
        <p:txBody>
          <a:bodyPr wrap="square" rtlCol="0">
            <a:spAutoFit/>
          </a:bodyPr>
          <a:lstStyle/>
          <a:p>
            <a:r>
              <a:rPr lang="en-US" dirty="0" smtClean="0"/>
              <a:t>Renumbering a course is only done when the new course can be used for Grade Replacement of the previous course since the Course ID will remain the same. This is not solely a  curriculum replacement.</a:t>
            </a:r>
          </a:p>
        </p:txBody>
      </p:sp>
    </p:spTree>
    <p:extLst>
      <p:ext uri="{BB962C8B-B14F-4D97-AF65-F5344CB8AC3E}">
        <p14:creationId xmlns:p14="http://schemas.microsoft.com/office/powerpoint/2010/main" val="915562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9585064" y="-13683"/>
            <a:ext cx="2606936" cy="715896"/>
          </a:xfrm>
          <a:prstGeom prst="rect">
            <a:avLst/>
          </a:prstGeom>
          <a:noFill/>
        </p:spPr>
        <p:txBody>
          <a:bodyPr wrap="square" rtlCol="0">
            <a:spAutoFit/>
          </a:bodyPr>
          <a:lstStyle/>
          <a:p>
            <a:r>
              <a:rPr lang="en-US" sz="4000" dirty="0" smtClean="0">
                <a:solidFill>
                  <a:schemeClr val="bg1"/>
                </a:solidFill>
              </a:rPr>
              <a:t>Ecosystem</a:t>
            </a:r>
            <a:endParaRPr lang="en-US" sz="4000" dirty="0">
              <a:solidFill>
                <a:schemeClr val="bg1"/>
              </a:solidFill>
            </a:endParaRPr>
          </a:p>
        </p:txBody>
      </p:sp>
      <p:pic>
        <p:nvPicPr>
          <p:cNvPr id="8" name="Picture 7"/>
          <p:cNvPicPr>
            <a:picLocks noChangeAspect="1"/>
          </p:cNvPicPr>
          <p:nvPr/>
        </p:nvPicPr>
        <p:blipFill rotWithShape="1">
          <a:blip r:embed="rId4"/>
          <a:srcRect l="11735" t="60104" r="26941" b="7510"/>
          <a:stretch/>
        </p:blipFill>
        <p:spPr>
          <a:xfrm>
            <a:off x="6036424" y="898069"/>
            <a:ext cx="6064952" cy="2562412"/>
          </a:xfrm>
          <a:prstGeom prst="rect">
            <a:avLst/>
          </a:prstGeom>
        </p:spPr>
      </p:pic>
      <p:sp>
        <p:nvSpPr>
          <p:cNvPr id="10" name="TextBox 9"/>
          <p:cNvSpPr txBox="1"/>
          <p:nvPr/>
        </p:nvSpPr>
        <p:spPr>
          <a:xfrm>
            <a:off x="2850968" y="3922546"/>
            <a:ext cx="2603159" cy="369332"/>
          </a:xfrm>
          <a:prstGeom prst="rect">
            <a:avLst/>
          </a:prstGeom>
          <a:solidFill>
            <a:schemeClr val="bg1"/>
          </a:solidFill>
          <a:ln w="19050">
            <a:solidFill>
              <a:srgbClr val="00B0F0"/>
            </a:solidFill>
          </a:ln>
        </p:spPr>
        <p:txBody>
          <a:bodyPr wrap="square" rtlCol="0">
            <a:spAutoFit/>
          </a:bodyPr>
          <a:lstStyle/>
          <a:p>
            <a:r>
              <a:rPr lang="en-US" dirty="0" smtClean="0"/>
              <a:t>Cross-lists are shown here</a:t>
            </a:r>
            <a:endParaRPr lang="en-US" dirty="0"/>
          </a:p>
        </p:txBody>
      </p:sp>
      <p:pic>
        <p:nvPicPr>
          <p:cNvPr id="12" name="Picture 11"/>
          <p:cNvPicPr>
            <a:picLocks noChangeAspect="1"/>
          </p:cNvPicPr>
          <p:nvPr/>
        </p:nvPicPr>
        <p:blipFill rotWithShape="1">
          <a:blip r:embed="rId5"/>
          <a:srcRect l="11470" t="53911" r="30471" b="12252"/>
          <a:stretch/>
        </p:blipFill>
        <p:spPr>
          <a:xfrm>
            <a:off x="6036424" y="3656336"/>
            <a:ext cx="6021922" cy="2807667"/>
          </a:xfrm>
          <a:prstGeom prst="rect">
            <a:avLst/>
          </a:prstGeom>
        </p:spPr>
      </p:pic>
      <p:sp>
        <p:nvSpPr>
          <p:cNvPr id="11" name="TextBox 10"/>
          <p:cNvSpPr txBox="1"/>
          <p:nvPr/>
        </p:nvSpPr>
        <p:spPr>
          <a:xfrm>
            <a:off x="322729" y="925156"/>
            <a:ext cx="5626250" cy="923330"/>
          </a:xfrm>
          <a:prstGeom prst="rect">
            <a:avLst/>
          </a:prstGeom>
          <a:solidFill>
            <a:schemeClr val="bg1"/>
          </a:solidFill>
          <a:ln w="19050">
            <a:solidFill>
              <a:srgbClr val="00B0F0"/>
            </a:solidFill>
          </a:ln>
        </p:spPr>
        <p:txBody>
          <a:bodyPr wrap="square" rtlCol="0">
            <a:spAutoFit/>
          </a:bodyPr>
          <a:lstStyle/>
          <a:p>
            <a:r>
              <a:rPr lang="en-US" b="1" dirty="0"/>
              <a:t>The Ecosystem</a:t>
            </a:r>
            <a:r>
              <a:rPr lang="en-US" dirty="0"/>
              <a:t>: A set of relationships between courses, programs, and other systems that are displayed as links in the r</a:t>
            </a:r>
            <a:r>
              <a:rPr lang="en-US" dirty="0" smtClean="0"/>
              <a:t>ecord</a:t>
            </a:r>
            <a:r>
              <a:rPr lang="en-US" dirty="0"/>
              <a:t> section of </a:t>
            </a:r>
            <a:r>
              <a:rPr lang="en-US" dirty="0" smtClean="0"/>
              <a:t>the CIM</a:t>
            </a:r>
            <a:r>
              <a:rPr lang="en-US" dirty="0"/>
              <a:t>.</a:t>
            </a:r>
          </a:p>
        </p:txBody>
      </p:sp>
      <p:sp>
        <p:nvSpPr>
          <p:cNvPr id="13" name="TextBox 12"/>
          <p:cNvSpPr txBox="1"/>
          <p:nvPr/>
        </p:nvSpPr>
        <p:spPr>
          <a:xfrm>
            <a:off x="322729" y="2079204"/>
            <a:ext cx="5626250" cy="1200329"/>
          </a:xfrm>
          <a:prstGeom prst="rect">
            <a:avLst/>
          </a:prstGeom>
          <a:solidFill>
            <a:schemeClr val="bg1"/>
          </a:solidFill>
          <a:ln w="19050">
            <a:solidFill>
              <a:srgbClr val="00B0F0"/>
            </a:solidFill>
          </a:ln>
        </p:spPr>
        <p:txBody>
          <a:bodyPr wrap="square" rtlCol="0">
            <a:spAutoFit/>
          </a:bodyPr>
          <a:lstStyle/>
          <a:p>
            <a:r>
              <a:rPr lang="en-US" dirty="0" smtClean="0"/>
              <a:t>IB 102 has been deactivated. The user can easily see the impact of deactivating this course and submit course changes easily for the other courses or notify the other departments accordingly.</a:t>
            </a:r>
            <a:endParaRPr lang="en-US" dirty="0"/>
          </a:p>
        </p:txBody>
      </p:sp>
      <p:cxnSp>
        <p:nvCxnSpPr>
          <p:cNvPr id="15" name="Straight Arrow Connector 14"/>
          <p:cNvCxnSpPr/>
          <p:nvPr/>
        </p:nvCxnSpPr>
        <p:spPr>
          <a:xfrm>
            <a:off x="5948979" y="3076687"/>
            <a:ext cx="1538343" cy="37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a:off x="5454127" y="4107212"/>
            <a:ext cx="720762"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p:cNvCxnSpPr>
          <p:nvPr/>
        </p:nvCxnSpPr>
        <p:spPr>
          <a:xfrm>
            <a:off x="5454127" y="4107212"/>
            <a:ext cx="2303520" cy="1788899"/>
          </a:xfrm>
          <a:prstGeom prst="straightConnector1">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81370" y="5231400"/>
            <a:ext cx="3937299" cy="1200329"/>
          </a:xfrm>
          <a:prstGeom prst="rect">
            <a:avLst/>
          </a:prstGeom>
          <a:solidFill>
            <a:schemeClr val="bg1"/>
          </a:solidFill>
          <a:ln w="19050">
            <a:solidFill>
              <a:srgbClr val="00B0F0"/>
            </a:solidFill>
          </a:ln>
        </p:spPr>
        <p:txBody>
          <a:bodyPr wrap="square" rtlCol="0">
            <a:spAutoFit/>
          </a:bodyPr>
          <a:lstStyle/>
          <a:p>
            <a:r>
              <a:rPr lang="en-US" b="1" dirty="0" smtClean="0"/>
              <a:t>Catalog Pages Referencing this Course: </a:t>
            </a:r>
            <a:r>
              <a:rPr lang="en-US" dirty="0" smtClean="0"/>
              <a:t>It could be listed in the Programs of Study or the Courses of Instruction pages within the </a:t>
            </a:r>
            <a:r>
              <a:rPr lang="en-US" dirty="0" smtClean="0">
                <a:hlinkClick r:id="rId6"/>
              </a:rPr>
              <a:t>Academic Catalog</a:t>
            </a:r>
            <a:r>
              <a:rPr lang="en-US" dirty="0" smtClean="0"/>
              <a:t>.</a:t>
            </a:r>
            <a:endParaRPr lang="en-US" dirty="0"/>
          </a:p>
        </p:txBody>
      </p:sp>
      <p:cxnSp>
        <p:nvCxnSpPr>
          <p:cNvPr id="26" name="Straight Arrow Connector 25"/>
          <p:cNvCxnSpPr/>
          <p:nvPr/>
        </p:nvCxnSpPr>
        <p:spPr>
          <a:xfrm flipV="1">
            <a:off x="5518669" y="5119557"/>
            <a:ext cx="656220" cy="13612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58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8875058" y="-13683"/>
            <a:ext cx="3316941" cy="707886"/>
          </a:xfrm>
          <a:prstGeom prst="rect">
            <a:avLst/>
          </a:prstGeom>
          <a:noFill/>
        </p:spPr>
        <p:txBody>
          <a:bodyPr wrap="square" rtlCol="0">
            <a:spAutoFit/>
          </a:bodyPr>
          <a:lstStyle/>
          <a:p>
            <a:r>
              <a:rPr lang="en-US" sz="4000" dirty="0" smtClean="0">
                <a:solidFill>
                  <a:schemeClr val="bg1"/>
                </a:solidFill>
              </a:rPr>
              <a:t>Course History</a:t>
            </a:r>
            <a:endParaRPr lang="en-US" sz="4000" dirty="0">
              <a:solidFill>
                <a:schemeClr val="bg1"/>
              </a:solidFill>
            </a:endParaRPr>
          </a:p>
        </p:txBody>
      </p:sp>
      <p:pic>
        <p:nvPicPr>
          <p:cNvPr id="2" name="Picture 1"/>
          <p:cNvPicPr>
            <a:picLocks noChangeAspect="1"/>
          </p:cNvPicPr>
          <p:nvPr/>
        </p:nvPicPr>
        <p:blipFill rotWithShape="1">
          <a:blip r:embed="rId4"/>
          <a:srcRect l="11823" t="9881" r="12559" b="48199"/>
          <a:stretch/>
        </p:blipFill>
        <p:spPr>
          <a:xfrm>
            <a:off x="163285" y="862643"/>
            <a:ext cx="6762797" cy="2999352"/>
          </a:xfrm>
          <a:prstGeom prst="rect">
            <a:avLst/>
          </a:prstGeom>
        </p:spPr>
      </p:pic>
      <p:sp>
        <p:nvSpPr>
          <p:cNvPr id="6" name="TextBox 5"/>
          <p:cNvSpPr txBox="1"/>
          <p:nvPr/>
        </p:nvSpPr>
        <p:spPr>
          <a:xfrm>
            <a:off x="163286" y="4464433"/>
            <a:ext cx="5624328" cy="1754326"/>
          </a:xfrm>
          <a:prstGeom prst="rect">
            <a:avLst/>
          </a:prstGeom>
          <a:solidFill>
            <a:schemeClr val="bg1"/>
          </a:solidFill>
          <a:ln w="19050">
            <a:solidFill>
              <a:srgbClr val="00B0F0"/>
            </a:solidFill>
          </a:ln>
        </p:spPr>
        <p:txBody>
          <a:bodyPr wrap="square" rtlCol="0">
            <a:spAutoFit/>
          </a:bodyPr>
          <a:lstStyle/>
          <a:p>
            <a:r>
              <a:rPr lang="en-US" dirty="0" smtClean="0"/>
              <a:t>Once the course has gone through the entire process. It will be considered “at rest” in the CIM and will be available for edit.</a:t>
            </a:r>
          </a:p>
          <a:p>
            <a:endParaRPr lang="en-US" dirty="0"/>
          </a:p>
          <a:p>
            <a:r>
              <a:rPr lang="en-US" sz="1600" dirty="0" err="1" smtClean="0"/>
              <a:t>CourseLeaf</a:t>
            </a:r>
            <a:r>
              <a:rPr lang="en-US" sz="1600" dirty="0" smtClean="0"/>
              <a:t> Glossary </a:t>
            </a:r>
            <a:r>
              <a:rPr lang="en-US" sz="1600" dirty="0"/>
              <a:t>of Terms: </a:t>
            </a:r>
            <a:r>
              <a:rPr lang="en-US" sz="1600" dirty="0">
                <a:hlinkClick r:id="rId5"/>
              </a:rPr>
              <a:t>https://help.courseleaf.com/addt-resources/glossary</a:t>
            </a:r>
            <a:r>
              <a:rPr lang="en-US" sz="1600" dirty="0" smtClean="0">
                <a:hlinkClick r:id="rId5"/>
              </a:rPr>
              <a:t>/</a:t>
            </a:r>
            <a:r>
              <a:rPr lang="en-US" sz="1600" dirty="0" smtClean="0"/>
              <a:t> </a:t>
            </a:r>
            <a:endParaRPr lang="en-US" sz="1600" dirty="0"/>
          </a:p>
        </p:txBody>
      </p:sp>
      <p:pic>
        <p:nvPicPr>
          <p:cNvPr id="7" name="Picture 6"/>
          <p:cNvPicPr>
            <a:picLocks noChangeAspect="1"/>
          </p:cNvPicPr>
          <p:nvPr/>
        </p:nvPicPr>
        <p:blipFill rotWithShape="1">
          <a:blip r:embed="rId6"/>
          <a:srcRect l="5657" t="25899" r="6921" b="20879"/>
          <a:stretch/>
        </p:blipFill>
        <p:spPr>
          <a:xfrm>
            <a:off x="5927465" y="4077148"/>
            <a:ext cx="6061214" cy="2561639"/>
          </a:xfrm>
          <a:prstGeom prst="rect">
            <a:avLst/>
          </a:prstGeom>
        </p:spPr>
      </p:pic>
      <p:sp>
        <p:nvSpPr>
          <p:cNvPr id="8" name="TextBox 7"/>
          <p:cNvSpPr txBox="1"/>
          <p:nvPr/>
        </p:nvSpPr>
        <p:spPr>
          <a:xfrm>
            <a:off x="7457380" y="1362459"/>
            <a:ext cx="3668358" cy="1754326"/>
          </a:xfrm>
          <a:prstGeom prst="rect">
            <a:avLst/>
          </a:prstGeom>
          <a:solidFill>
            <a:schemeClr val="bg1"/>
          </a:solidFill>
          <a:ln w="19050">
            <a:solidFill>
              <a:srgbClr val="00B0F0"/>
            </a:solidFill>
          </a:ln>
        </p:spPr>
        <p:txBody>
          <a:bodyPr wrap="square" rtlCol="0">
            <a:spAutoFit/>
          </a:bodyPr>
          <a:lstStyle/>
          <a:p>
            <a:r>
              <a:rPr lang="en-US" dirty="0" smtClean="0"/>
              <a:t>The </a:t>
            </a:r>
            <a:r>
              <a:rPr lang="en-US" b="1" dirty="0"/>
              <a:t>History</a:t>
            </a:r>
            <a:r>
              <a:rPr lang="en-US" dirty="0"/>
              <a:t> </a:t>
            </a:r>
            <a:r>
              <a:rPr lang="en-US" dirty="0" smtClean="0"/>
              <a:t>of the course will be accessible in the CIM. If you click on the date/name area in the history, you will see the red/green mark-up of the prior changes.</a:t>
            </a:r>
            <a:endParaRPr lang="en-US" dirty="0"/>
          </a:p>
          <a:p>
            <a:endParaRPr lang="en-US" dirty="0"/>
          </a:p>
        </p:txBody>
      </p:sp>
      <p:cxnSp>
        <p:nvCxnSpPr>
          <p:cNvPr id="13" name="Straight Arrow Connector 12"/>
          <p:cNvCxnSpPr/>
          <p:nvPr/>
        </p:nvCxnSpPr>
        <p:spPr>
          <a:xfrm flipH="1">
            <a:off x="6766560" y="2362319"/>
            <a:ext cx="677732"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29892" y="2517289"/>
            <a:ext cx="1247887" cy="1559859"/>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55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4" name="Title 3"/>
          <p:cNvSpPr>
            <a:spLocks noGrp="1"/>
          </p:cNvSpPr>
          <p:nvPr>
            <p:ph type="title"/>
          </p:nvPr>
        </p:nvSpPr>
        <p:spPr>
          <a:xfrm>
            <a:off x="4924425" y="1314811"/>
            <a:ext cx="4823735" cy="418447"/>
          </a:xfrm>
        </p:spPr>
        <p:txBody>
          <a:bodyPr>
            <a:normAutofit/>
          </a:bodyPr>
          <a:lstStyle/>
          <a:p>
            <a:r>
              <a:rPr lang="en-US" sz="2000" u="sng" dirty="0" smtClean="0">
                <a:solidFill>
                  <a:schemeClr val="bg1"/>
                </a:solidFill>
                <a:hlinkClick r:id="rId3"/>
              </a:rPr>
              <a:t>https</a:t>
            </a:r>
            <a:r>
              <a:rPr lang="en-US" sz="2000" u="sng" dirty="0">
                <a:solidFill>
                  <a:schemeClr val="bg1"/>
                </a:solidFill>
                <a:hlinkClick r:id="rId3"/>
              </a:rPr>
              <a:t>://nextcourses.illinois.edu/courseadmin</a:t>
            </a:r>
            <a:r>
              <a:rPr lang="en-US" sz="2000" u="sng" dirty="0" smtClean="0">
                <a:solidFill>
                  <a:schemeClr val="bg1"/>
                </a:solidFill>
                <a:hlinkClick r:id="rId3"/>
              </a:rPr>
              <a:t>/</a:t>
            </a:r>
            <a:endParaRPr lang="en-US" sz="2000" dirty="0">
              <a:solidFill>
                <a:schemeClr val="bg1"/>
              </a:solidFill>
            </a:endParaRPr>
          </a:p>
        </p:txBody>
      </p:sp>
      <p:pic>
        <p:nvPicPr>
          <p:cNvPr id="7" name="Picture 6"/>
          <p:cNvPicPr/>
          <p:nvPr/>
        </p:nvPicPr>
        <p:blipFill>
          <a:blip r:embed="rId4"/>
          <a:stretch>
            <a:fillRect/>
          </a:stretch>
        </p:blipFill>
        <p:spPr>
          <a:xfrm>
            <a:off x="1867583" y="2691950"/>
            <a:ext cx="3537176" cy="3822111"/>
          </a:xfrm>
          <a:prstGeom prst="rect">
            <a:avLst/>
          </a:prstGeom>
        </p:spPr>
      </p:pic>
      <p:pic>
        <p:nvPicPr>
          <p:cNvPr id="8" name="Picture 7"/>
          <p:cNvPicPr/>
          <p:nvPr/>
        </p:nvPicPr>
        <p:blipFill rotWithShape="1">
          <a:blip r:embed="rId5"/>
          <a:srcRect l="38943" t="32453" r="38140" b="49117"/>
          <a:stretch/>
        </p:blipFill>
        <p:spPr bwMode="auto">
          <a:xfrm>
            <a:off x="6723292" y="3291839"/>
            <a:ext cx="3024868" cy="2325189"/>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9" name="TextBox 8"/>
          <p:cNvSpPr txBox="1"/>
          <p:nvPr/>
        </p:nvSpPr>
        <p:spPr>
          <a:xfrm>
            <a:off x="6576331" y="2773595"/>
            <a:ext cx="3510642" cy="369332"/>
          </a:xfrm>
          <a:prstGeom prst="rect">
            <a:avLst/>
          </a:prstGeom>
          <a:noFill/>
        </p:spPr>
        <p:txBody>
          <a:bodyPr wrap="square" rtlCol="0">
            <a:spAutoFit/>
          </a:bodyPr>
          <a:lstStyle/>
          <a:p>
            <a:r>
              <a:rPr lang="en-US" dirty="0" smtClean="0"/>
              <a:t>Click the icon in the dialog box:</a:t>
            </a:r>
            <a:endParaRPr lang="en-US" dirty="0"/>
          </a:p>
        </p:txBody>
      </p:sp>
      <p:sp>
        <p:nvSpPr>
          <p:cNvPr id="10" name="TextBox 9"/>
          <p:cNvSpPr txBox="1"/>
          <p:nvPr/>
        </p:nvSpPr>
        <p:spPr>
          <a:xfrm>
            <a:off x="1686604" y="2279229"/>
            <a:ext cx="4016829" cy="369332"/>
          </a:xfrm>
          <a:prstGeom prst="rect">
            <a:avLst/>
          </a:prstGeom>
          <a:noFill/>
        </p:spPr>
        <p:txBody>
          <a:bodyPr wrap="square" rtlCol="0">
            <a:spAutoFit/>
          </a:bodyPr>
          <a:lstStyle/>
          <a:p>
            <a:r>
              <a:rPr lang="en-US" dirty="0" smtClean="0"/>
              <a:t>Use your Illinois Net ID and AD Password:</a:t>
            </a:r>
            <a:endParaRPr 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13" name="TextBox 12"/>
          <p:cNvSpPr txBox="1"/>
          <p:nvPr/>
        </p:nvSpPr>
        <p:spPr>
          <a:xfrm>
            <a:off x="10673442" y="2561"/>
            <a:ext cx="1910443" cy="707886"/>
          </a:xfrm>
          <a:prstGeom prst="rect">
            <a:avLst/>
          </a:prstGeom>
          <a:noFill/>
        </p:spPr>
        <p:txBody>
          <a:bodyPr wrap="square" rtlCol="0">
            <a:spAutoFit/>
          </a:bodyPr>
          <a:lstStyle/>
          <a:p>
            <a:r>
              <a:rPr lang="en-US" sz="4000" dirty="0" smtClean="0">
                <a:solidFill>
                  <a:schemeClr val="bg1"/>
                </a:solidFill>
              </a:rPr>
              <a:t>Log In</a:t>
            </a:r>
            <a:endParaRPr lang="en-US" sz="4000" dirty="0">
              <a:solidFill>
                <a:schemeClr val="bg1"/>
              </a:solidFill>
            </a:endParaRPr>
          </a:p>
        </p:txBody>
      </p:sp>
      <p:sp>
        <p:nvSpPr>
          <p:cNvPr id="14" name="TextBox 13"/>
          <p:cNvSpPr txBox="1"/>
          <p:nvPr/>
        </p:nvSpPr>
        <p:spPr>
          <a:xfrm>
            <a:off x="2776620" y="1314811"/>
            <a:ext cx="2448385" cy="369332"/>
          </a:xfrm>
          <a:prstGeom prst="rect">
            <a:avLst/>
          </a:prstGeom>
          <a:noFill/>
        </p:spPr>
        <p:txBody>
          <a:bodyPr wrap="square" rtlCol="0">
            <a:spAutoFit/>
          </a:bodyPr>
          <a:lstStyle/>
          <a:p>
            <a:r>
              <a:rPr lang="en-US" b="1" dirty="0" smtClean="0"/>
              <a:t>Log into the CIM here:</a:t>
            </a:r>
            <a:endParaRPr lang="en-US" dirty="0"/>
          </a:p>
        </p:txBody>
      </p:sp>
      <p:sp>
        <p:nvSpPr>
          <p:cNvPr id="2" name="TextBox 1"/>
          <p:cNvSpPr txBox="1"/>
          <p:nvPr/>
        </p:nvSpPr>
        <p:spPr>
          <a:xfrm>
            <a:off x="4107414" y="1823960"/>
            <a:ext cx="4359960" cy="369332"/>
          </a:xfrm>
          <a:prstGeom prst="rect">
            <a:avLst/>
          </a:prstGeom>
          <a:noFill/>
        </p:spPr>
        <p:txBody>
          <a:bodyPr wrap="square" rtlCol="0">
            <a:spAutoFit/>
          </a:bodyPr>
          <a:lstStyle/>
          <a:p>
            <a:r>
              <a:rPr lang="en-US" b="1" dirty="0" smtClean="0"/>
              <a:t>Use </a:t>
            </a:r>
            <a:r>
              <a:rPr lang="en-US" b="1" dirty="0" smtClean="0">
                <a:hlinkClick r:id="rId7"/>
              </a:rPr>
              <a:t>Firefox</a:t>
            </a:r>
            <a:r>
              <a:rPr lang="en-US" b="1" dirty="0" smtClean="0"/>
              <a:t> to correctly display the CIM. </a:t>
            </a:r>
            <a:endParaRPr lang="en-US" dirty="0"/>
          </a:p>
        </p:txBody>
      </p:sp>
      <p:pic>
        <p:nvPicPr>
          <p:cNvPr id="1026" name="Picture 2" descr="http://people.mozilla.org/~faaborg/files/shiretoko/firefoxIcon/firefox-48-noshado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018" y="1778980"/>
            <a:ext cx="423319" cy="4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03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9918551" y="-13683"/>
            <a:ext cx="2273449" cy="715896"/>
          </a:xfrm>
          <a:prstGeom prst="rect">
            <a:avLst/>
          </a:prstGeom>
          <a:noFill/>
        </p:spPr>
        <p:txBody>
          <a:bodyPr wrap="square" rtlCol="0">
            <a:spAutoFit/>
          </a:bodyPr>
          <a:lstStyle/>
          <a:p>
            <a:r>
              <a:rPr lang="en-US" sz="4000" dirty="0" smtClean="0">
                <a:solidFill>
                  <a:schemeClr val="bg1"/>
                </a:solidFill>
              </a:rPr>
              <a:t>Workflow</a:t>
            </a:r>
            <a:endParaRPr lang="en-US" sz="4000" dirty="0">
              <a:solidFill>
                <a:schemeClr val="bg1"/>
              </a:solidFill>
            </a:endParaRPr>
          </a:p>
        </p:txBody>
      </p:sp>
      <p:sp>
        <p:nvSpPr>
          <p:cNvPr id="10" name="TextBox 9"/>
          <p:cNvSpPr txBox="1"/>
          <p:nvPr/>
        </p:nvSpPr>
        <p:spPr>
          <a:xfrm>
            <a:off x="9479280" y="1678195"/>
            <a:ext cx="2538677" cy="4247317"/>
          </a:xfrm>
          <a:prstGeom prst="rect">
            <a:avLst/>
          </a:prstGeom>
          <a:solidFill>
            <a:schemeClr val="bg1"/>
          </a:solidFill>
          <a:ln w="19050">
            <a:solidFill>
              <a:srgbClr val="00B0F0"/>
            </a:solidFill>
          </a:ln>
        </p:spPr>
        <p:txBody>
          <a:bodyPr wrap="square" rtlCol="0">
            <a:spAutoFit/>
          </a:bodyPr>
          <a:lstStyle/>
          <a:p>
            <a:endParaRPr lang="en-US" dirty="0" smtClean="0"/>
          </a:p>
          <a:p>
            <a:r>
              <a:rPr lang="en-US" dirty="0" smtClean="0"/>
              <a:t>Once you XXXXXXXX</a:t>
            </a:r>
          </a:p>
          <a:p>
            <a:r>
              <a:rPr lang="en-US" dirty="0" smtClean="0"/>
              <a:t>The course will enter into workflow.</a:t>
            </a:r>
          </a:p>
          <a:p>
            <a:endParaRPr lang="en-US" dirty="0"/>
          </a:p>
          <a:p>
            <a:r>
              <a:rPr lang="en-US" b="1" dirty="0" smtClean="0">
                <a:solidFill>
                  <a:srgbClr val="FFB735"/>
                </a:solidFill>
              </a:rPr>
              <a:t>Orange</a:t>
            </a:r>
            <a:r>
              <a:rPr lang="en-US" dirty="0" smtClean="0"/>
              <a:t> indicates the step your course is at in Workflow.</a:t>
            </a:r>
          </a:p>
          <a:p>
            <a:endParaRPr lang="en-US" dirty="0"/>
          </a:p>
          <a:p>
            <a:r>
              <a:rPr lang="en-US" b="1" dirty="0" smtClean="0">
                <a:solidFill>
                  <a:srgbClr val="59A613"/>
                </a:solidFill>
              </a:rPr>
              <a:t>Green</a:t>
            </a:r>
            <a:r>
              <a:rPr lang="en-US" dirty="0" smtClean="0"/>
              <a:t> indicates completed steps. </a:t>
            </a:r>
          </a:p>
          <a:p>
            <a:endParaRPr lang="en-US" dirty="0"/>
          </a:p>
          <a:p>
            <a:r>
              <a:rPr lang="en-US" dirty="0" smtClean="0"/>
              <a:t>The </a:t>
            </a:r>
            <a:r>
              <a:rPr lang="en-US" b="1" dirty="0" smtClean="0"/>
              <a:t>Approval Path </a:t>
            </a:r>
            <a:r>
              <a:rPr lang="en-US" dirty="0" smtClean="0"/>
              <a:t>has specific details of the approval.</a:t>
            </a:r>
            <a:endParaRPr lang="en-US" dirty="0"/>
          </a:p>
        </p:txBody>
      </p:sp>
      <p:pic>
        <p:nvPicPr>
          <p:cNvPr id="11" name="Picture 10"/>
          <p:cNvPicPr>
            <a:picLocks noChangeAspect="1"/>
          </p:cNvPicPr>
          <p:nvPr/>
        </p:nvPicPr>
        <p:blipFill rotWithShape="1">
          <a:blip r:embed="rId4"/>
          <a:srcRect l="63710" t="91109" r="23617" b="4795"/>
          <a:stretch/>
        </p:blipFill>
        <p:spPr>
          <a:xfrm>
            <a:off x="10442089" y="1957888"/>
            <a:ext cx="1226372" cy="376521"/>
          </a:xfrm>
          <a:prstGeom prst="rect">
            <a:avLst/>
          </a:prstGeom>
        </p:spPr>
      </p:pic>
      <p:pic>
        <p:nvPicPr>
          <p:cNvPr id="14" name="Picture 13"/>
          <p:cNvPicPr>
            <a:picLocks noChangeAspect="1"/>
          </p:cNvPicPr>
          <p:nvPr/>
        </p:nvPicPr>
        <p:blipFill rotWithShape="1">
          <a:blip r:embed="rId5"/>
          <a:srcRect l="11736" t="20909" r="12911" b="24826"/>
          <a:stretch/>
        </p:blipFill>
        <p:spPr>
          <a:xfrm>
            <a:off x="204393" y="1161826"/>
            <a:ext cx="9187032" cy="5292762"/>
          </a:xfrm>
          <a:prstGeom prst="rect">
            <a:avLst/>
          </a:prstGeom>
        </p:spPr>
      </p:pic>
      <p:sp>
        <p:nvSpPr>
          <p:cNvPr id="15" name="TextBox 14"/>
          <p:cNvSpPr txBox="1"/>
          <p:nvPr/>
        </p:nvSpPr>
        <p:spPr>
          <a:xfrm>
            <a:off x="4636546" y="4338446"/>
            <a:ext cx="2486809" cy="1200329"/>
          </a:xfrm>
          <a:prstGeom prst="rect">
            <a:avLst/>
          </a:prstGeom>
          <a:solidFill>
            <a:schemeClr val="bg1"/>
          </a:solidFill>
          <a:ln w="19050">
            <a:solidFill>
              <a:srgbClr val="00B0F0"/>
            </a:solidFill>
          </a:ln>
        </p:spPr>
        <p:txBody>
          <a:bodyPr wrap="square" rtlCol="0">
            <a:spAutoFit/>
          </a:bodyPr>
          <a:lstStyle/>
          <a:p>
            <a:r>
              <a:rPr lang="en-US" dirty="0" smtClean="0"/>
              <a:t>You can click on any step in workflow to generate an email to those assigned to that step.</a:t>
            </a:r>
            <a:endParaRPr lang="en-US" dirty="0"/>
          </a:p>
        </p:txBody>
      </p:sp>
      <p:sp>
        <p:nvSpPr>
          <p:cNvPr id="16" name="Rounded Rectangle 15"/>
          <p:cNvSpPr/>
          <p:nvPr/>
        </p:nvSpPr>
        <p:spPr>
          <a:xfrm>
            <a:off x="204393" y="1570617"/>
            <a:ext cx="1247887" cy="3119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27122" y="2906828"/>
            <a:ext cx="2280621" cy="1200329"/>
          </a:xfrm>
          <a:prstGeom prst="rect">
            <a:avLst/>
          </a:prstGeom>
          <a:solidFill>
            <a:schemeClr val="bg1"/>
          </a:solidFill>
          <a:ln w="19050">
            <a:solidFill>
              <a:srgbClr val="00B0F0"/>
            </a:solidFill>
          </a:ln>
        </p:spPr>
        <p:txBody>
          <a:bodyPr wrap="square" rtlCol="0">
            <a:spAutoFit/>
          </a:bodyPr>
          <a:lstStyle/>
          <a:p>
            <a:r>
              <a:rPr lang="en-US" dirty="0" smtClean="0"/>
              <a:t>See who submitted the original course or changes in the CIM along with date/time.</a:t>
            </a:r>
            <a:endParaRPr lang="en-US" dirty="0"/>
          </a:p>
        </p:txBody>
      </p:sp>
      <p:cxnSp>
        <p:nvCxnSpPr>
          <p:cNvPr id="6" name="Straight Arrow Connector 5"/>
          <p:cNvCxnSpPr/>
          <p:nvPr/>
        </p:nvCxnSpPr>
        <p:spPr>
          <a:xfrm flipV="1">
            <a:off x="7123355" y="3542380"/>
            <a:ext cx="675939" cy="79606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07746" y="2334409"/>
            <a:ext cx="819377" cy="572420"/>
          </a:xfrm>
          <a:prstGeom prst="straightConnector1">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936838" y="3151991"/>
            <a:ext cx="690283" cy="53788"/>
          </a:xfrm>
          <a:prstGeom prst="straightConnector1">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975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8089750" y="-13683"/>
            <a:ext cx="4102249" cy="707886"/>
          </a:xfrm>
          <a:prstGeom prst="rect">
            <a:avLst/>
          </a:prstGeom>
          <a:noFill/>
        </p:spPr>
        <p:txBody>
          <a:bodyPr wrap="square" rtlCol="0">
            <a:spAutoFit/>
          </a:bodyPr>
          <a:lstStyle/>
          <a:p>
            <a:r>
              <a:rPr lang="en-US" sz="4000" dirty="0" smtClean="0">
                <a:solidFill>
                  <a:schemeClr val="bg1"/>
                </a:solidFill>
              </a:rPr>
              <a:t>Email Notifications</a:t>
            </a:r>
            <a:endParaRPr lang="en-US" sz="4000" dirty="0">
              <a:solidFill>
                <a:schemeClr val="bg1"/>
              </a:solidFill>
            </a:endParaRPr>
          </a:p>
        </p:txBody>
      </p:sp>
      <p:sp>
        <p:nvSpPr>
          <p:cNvPr id="6" name="TextBox 5"/>
          <p:cNvSpPr txBox="1"/>
          <p:nvPr/>
        </p:nvSpPr>
        <p:spPr>
          <a:xfrm>
            <a:off x="806832" y="1193385"/>
            <a:ext cx="5744578" cy="923330"/>
          </a:xfrm>
          <a:prstGeom prst="rect">
            <a:avLst/>
          </a:prstGeom>
          <a:solidFill>
            <a:schemeClr val="bg1"/>
          </a:solidFill>
          <a:ln w="19050">
            <a:solidFill>
              <a:srgbClr val="00B0F0"/>
            </a:solidFill>
          </a:ln>
        </p:spPr>
        <p:txBody>
          <a:bodyPr wrap="square" rtlCol="0">
            <a:spAutoFit/>
          </a:bodyPr>
          <a:lstStyle/>
          <a:p>
            <a:r>
              <a:rPr lang="en-US" dirty="0" smtClean="0"/>
              <a:t>Only those assigned to workflow roles will receive email notifications. It is important to contact </a:t>
            </a:r>
            <a:r>
              <a:rPr lang="en-US" sz="1400" dirty="0" smtClean="0">
                <a:hlinkClick r:id="rId4"/>
              </a:rPr>
              <a:t>fms-catalog@Illinois.edu</a:t>
            </a:r>
            <a:r>
              <a:rPr lang="en-US" sz="1400" dirty="0" smtClean="0"/>
              <a:t> </a:t>
            </a:r>
            <a:r>
              <a:rPr lang="en-US" dirty="0" smtClean="0"/>
              <a:t>when there is a personnel change.</a:t>
            </a:r>
            <a:endParaRPr lang="en-US" dirty="0"/>
          </a:p>
        </p:txBody>
      </p:sp>
      <p:pic>
        <p:nvPicPr>
          <p:cNvPr id="14" name="Picture 13"/>
          <p:cNvPicPr>
            <a:picLocks noChangeAspect="1"/>
          </p:cNvPicPr>
          <p:nvPr/>
        </p:nvPicPr>
        <p:blipFill rotWithShape="1">
          <a:blip r:embed="rId5"/>
          <a:srcRect l="-42" t="33700" r="4373" b="28682"/>
          <a:stretch/>
        </p:blipFill>
        <p:spPr>
          <a:xfrm>
            <a:off x="806832" y="3197258"/>
            <a:ext cx="10442980" cy="3162673"/>
          </a:xfrm>
          <a:prstGeom prst="rect">
            <a:avLst/>
          </a:prstGeom>
        </p:spPr>
      </p:pic>
      <p:pic>
        <p:nvPicPr>
          <p:cNvPr id="15" name="Picture 14"/>
          <p:cNvPicPr>
            <a:picLocks noChangeAspect="1"/>
          </p:cNvPicPr>
          <p:nvPr/>
        </p:nvPicPr>
        <p:blipFill rotWithShape="1">
          <a:blip r:embed="rId5"/>
          <a:srcRect l="-42" t="14506" r="4373" b="76813"/>
          <a:stretch/>
        </p:blipFill>
        <p:spPr>
          <a:xfrm>
            <a:off x="806832" y="2467455"/>
            <a:ext cx="10442980" cy="729803"/>
          </a:xfrm>
          <a:prstGeom prst="rect">
            <a:avLst/>
          </a:prstGeom>
        </p:spPr>
      </p:pic>
      <p:sp>
        <p:nvSpPr>
          <p:cNvPr id="16" name="TextBox 15"/>
          <p:cNvSpPr txBox="1"/>
          <p:nvPr/>
        </p:nvSpPr>
        <p:spPr>
          <a:xfrm>
            <a:off x="6637471" y="1193385"/>
            <a:ext cx="4612341" cy="923330"/>
          </a:xfrm>
          <a:prstGeom prst="rect">
            <a:avLst/>
          </a:prstGeom>
          <a:solidFill>
            <a:schemeClr val="bg1"/>
          </a:solidFill>
          <a:ln w="19050">
            <a:solidFill>
              <a:srgbClr val="00B0F0"/>
            </a:solidFill>
          </a:ln>
        </p:spPr>
        <p:txBody>
          <a:bodyPr wrap="square" rtlCol="0">
            <a:spAutoFit/>
          </a:bodyPr>
          <a:lstStyle/>
          <a:p>
            <a:r>
              <a:rPr lang="en-US" dirty="0" smtClean="0"/>
              <a:t>If you are in an </a:t>
            </a:r>
            <a:r>
              <a:rPr lang="en-US" b="1" dirty="0" smtClean="0"/>
              <a:t>Approver</a:t>
            </a:r>
            <a:r>
              <a:rPr lang="en-US" dirty="0" smtClean="0"/>
              <a:t> role, you will receive additional emails with the action needed listed in subject line (see Approver documentation).</a:t>
            </a:r>
            <a:endParaRPr lang="en-US" dirty="0"/>
          </a:p>
        </p:txBody>
      </p:sp>
      <p:sp>
        <p:nvSpPr>
          <p:cNvPr id="7" name="Rectangle 6"/>
          <p:cNvSpPr/>
          <p:nvPr/>
        </p:nvSpPr>
        <p:spPr>
          <a:xfrm>
            <a:off x="806832" y="2441986"/>
            <a:ext cx="10442980" cy="3928703"/>
          </a:xfrm>
          <a:prstGeom prst="rect">
            <a:avLst/>
          </a:prstGeom>
          <a:noFill/>
          <a:ln w="28575">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607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10843708" y="-13683"/>
            <a:ext cx="1348291" cy="707886"/>
          </a:xfrm>
          <a:prstGeom prst="rect">
            <a:avLst/>
          </a:prstGeom>
          <a:noFill/>
        </p:spPr>
        <p:txBody>
          <a:bodyPr wrap="square" rtlCol="0">
            <a:spAutoFit/>
          </a:bodyPr>
          <a:lstStyle/>
          <a:p>
            <a:r>
              <a:rPr lang="en-US" sz="4000" dirty="0" smtClean="0">
                <a:solidFill>
                  <a:schemeClr val="bg1"/>
                </a:solidFill>
              </a:rPr>
              <a:t>Help!</a:t>
            </a:r>
            <a:endParaRPr lang="en-US" sz="4000" dirty="0">
              <a:solidFill>
                <a:schemeClr val="bg1"/>
              </a:solidFill>
            </a:endParaRPr>
          </a:p>
        </p:txBody>
      </p:sp>
      <p:sp>
        <p:nvSpPr>
          <p:cNvPr id="8" name="TextBox 7"/>
          <p:cNvSpPr txBox="1"/>
          <p:nvPr/>
        </p:nvSpPr>
        <p:spPr>
          <a:xfrm>
            <a:off x="1934649" y="3223204"/>
            <a:ext cx="9811933" cy="738664"/>
          </a:xfrm>
          <a:prstGeom prst="rect">
            <a:avLst/>
          </a:prstGeom>
          <a:noFill/>
        </p:spPr>
        <p:txBody>
          <a:bodyPr wrap="square" rtlCol="0">
            <a:spAutoFit/>
          </a:bodyPr>
          <a:lstStyle/>
          <a:p>
            <a:r>
              <a:rPr lang="en-US" sz="1400" dirty="0" smtClean="0"/>
              <a:t>A New Subject or Subject change still requires a memo be sent to Kathy Martensen, </a:t>
            </a:r>
            <a:r>
              <a:rPr lang="en-US" sz="1400" i="1" dirty="0" smtClean="0"/>
              <a:t>Assistant Provost for Educational Programs. </a:t>
            </a:r>
            <a:r>
              <a:rPr lang="en-US" sz="1400" dirty="0" smtClean="0"/>
              <a:t>Once the subject is approved, the Office of the Registrar will create the new subject in the CIM. If it is a subject change, Office of the Registrar will be able to mass move the courses to the new subject.</a:t>
            </a:r>
            <a:endParaRPr lang="en-US" sz="1400" dirty="0"/>
          </a:p>
        </p:txBody>
      </p:sp>
      <p:sp>
        <p:nvSpPr>
          <p:cNvPr id="12" name="TextBox 11"/>
          <p:cNvSpPr txBox="1"/>
          <p:nvPr/>
        </p:nvSpPr>
        <p:spPr>
          <a:xfrm>
            <a:off x="35735" y="4189755"/>
            <a:ext cx="2011680" cy="338554"/>
          </a:xfrm>
          <a:prstGeom prst="rect">
            <a:avLst/>
          </a:prstGeom>
          <a:noFill/>
        </p:spPr>
        <p:txBody>
          <a:bodyPr wrap="square" rtlCol="0">
            <a:spAutoFit/>
          </a:bodyPr>
          <a:lstStyle/>
          <a:p>
            <a:r>
              <a:rPr lang="en-US" sz="1600" b="1" dirty="0" smtClean="0"/>
              <a:t>Reactivate a </a:t>
            </a:r>
            <a:r>
              <a:rPr lang="en-US" sz="1600" b="1" dirty="0"/>
              <a:t>C</a:t>
            </a:r>
            <a:r>
              <a:rPr lang="en-US" sz="1600" b="1" dirty="0" smtClean="0"/>
              <a:t>ourse:</a:t>
            </a:r>
            <a:endParaRPr lang="en-US" sz="1600" b="1" dirty="0"/>
          </a:p>
        </p:txBody>
      </p:sp>
      <p:sp>
        <p:nvSpPr>
          <p:cNvPr id="14" name="TextBox 13"/>
          <p:cNvSpPr txBox="1"/>
          <p:nvPr/>
        </p:nvSpPr>
        <p:spPr>
          <a:xfrm>
            <a:off x="477375" y="2366950"/>
            <a:ext cx="1654949" cy="338554"/>
          </a:xfrm>
          <a:prstGeom prst="rect">
            <a:avLst/>
          </a:prstGeom>
          <a:noFill/>
        </p:spPr>
        <p:txBody>
          <a:bodyPr wrap="square" rtlCol="0">
            <a:spAutoFit/>
          </a:bodyPr>
          <a:lstStyle/>
          <a:p>
            <a:r>
              <a:rPr lang="en-US" sz="1600" b="1" dirty="0" smtClean="0"/>
              <a:t>Spelling Errors:</a:t>
            </a:r>
            <a:endParaRPr lang="en-US" sz="1600" dirty="0"/>
          </a:p>
        </p:txBody>
      </p:sp>
      <p:sp>
        <p:nvSpPr>
          <p:cNvPr id="15" name="TextBox 14"/>
          <p:cNvSpPr txBox="1"/>
          <p:nvPr/>
        </p:nvSpPr>
        <p:spPr>
          <a:xfrm>
            <a:off x="1913134" y="2371250"/>
            <a:ext cx="10068967" cy="523220"/>
          </a:xfrm>
          <a:prstGeom prst="rect">
            <a:avLst/>
          </a:prstGeom>
          <a:noFill/>
        </p:spPr>
        <p:txBody>
          <a:bodyPr wrap="square" rtlCol="0">
            <a:spAutoFit/>
          </a:bodyPr>
          <a:lstStyle/>
          <a:p>
            <a:r>
              <a:rPr lang="en-US" sz="1400" dirty="0"/>
              <a:t>Small changes like a spelling error </a:t>
            </a:r>
            <a:r>
              <a:rPr lang="en-US" sz="1400" dirty="0" smtClean="0"/>
              <a:t>do </a:t>
            </a:r>
            <a:r>
              <a:rPr lang="en-US" sz="1400" dirty="0"/>
              <a:t>not need to go through workflow. Contact Office of the Registrar at </a:t>
            </a:r>
            <a:r>
              <a:rPr lang="en-US" sz="1400" dirty="0">
                <a:hlinkClick r:id="rId4"/>
              </a:rPr>
              <a:t>fms-catalog@Illinois.edu</a:t>
            </a:r>
            <a:r>
              <a:rPr lang="en-US" sz="1400" dirty="0"/>
              <a:t> to make the change and </a:t>
            </a:r>
            <a:r>
              <a:rPr lang="en-US" sz="1400" dirty="0" smtClean="0"/>
              <a:t>bypass </a:t>
            </a:r>
            <a:r>
              <a:rPr lang="en-US" sz="1400" dirty="0"/>
              <a:t>workflow</a:t>
            </a:r>
            <a:r>
              <a:rPr lang="en-US" sz="1400" dirty="0" smtClean="0"/>
              <a:t>.</a:t>
            </a:r>
            <a:endParaRPr lang="en-US" sz="1400" dirty="0"/>
          </a:p>
        </p:txBody>
      </p:sp>
      <p:sp>
        <p:nvSpPr>
          <p:cNvPr id="16" name="TextBox 15"/>
          <p:cNvSpPr txBox="1"/>
          <p:nvPr/>
        </p:nvSpPr>
        <p:spPr>
          <a:xfrm>
            <a:off x="364803" y="3204327"/>
            <a:ext cx="1816123" cy="584775"/>
          </a:xfrm>
          <a:prstGeom prst="rect">
            <a:avLst/>
          </a:prstGeom>
          <a:noFill/>
        </p:spPr>
        <p:txBody>
          <a:bodyPr wrap="square" rtlCol="0">
            <a:spAutoFit/>
          </a:bodyPr>
          <a:lstStyle/>
          <a:p>
            <a:r>
              <a:rPr lang="en-US" sz="1600" b="1" dirty="0" smtClean="0"/>
              <a:t>New Subject or Subject Change:</a:t>
            </a:r>
            <a:endParaRPr lang="en-US" sz="1600" b="1" dirty="0"/>
          </a:p>
        </p:txBody>
      </p:sp>
      <p:sp>
        <p:nvSpPr>
          <p:cNvPr id="17" name="TextBox 16"/>
          <p:cNvSpPr txBox="1"/>
          <p:nvPr/>
        </p:nvSpPr>
        <p:spPr>
          <a:xfrm>
            <a:off x="1893536" y="4213026"/>
            <a:ext cx="9746238" cy="307777"/>
          </a:xfrm>
          <a:prstGeom prst="rect">
            <a:avLst/>
          </a:prstGeom>
          <a:noFill/>
        </p:spPr>
        <p:txBody>
          <a:bodyPr wrap="square" rtlCol="0">
            <a:spAutoFit/>
          </a:bodyPr>
          <a:lstStyle/>
          <a:p>
            <a:r>
              <a:rPr lang="en-US" sz="1400" dirty="0" smtClean="0"/>
              <a:t>Contact Office of the Registrar at </a:t>
            </a:r>
            <a:r>
              <a:rPr lang="en-US" sz="1400" dirty="0" smtClean="0">
                <a:hlinkClick r:id="rId5"/>
              </a:rPr>
              <a:t>fms-catalog@illinos.edu</a:t>
            </a:r>
            <a:r>
              <a:rPr lang="en-US" sz="1400" dirty="0" smtClean="0"/>
              <a:t> to Reactivate a course that has been Deactivated in the CIM.</a:t>
            </a:r>
            <a:endParaRPr lang="en-US" sz="1400" dirty="0"/>
          </a:p>
        </p:txBody>
      </p:sp>
      <p:sp>
        <p:nvSpPr>
          <p:cNvPr id="18" name="TextBox 17"/>
          <p:cNvSpPr txBox="1"/>
          <p:nvPr/>
        </p:nvSpPr>
        <p:spPr>
          <a:xfrm>
            <a:off x="101046" y="4719517"/>
            <a:ext cx="2011680" cy="338554"/>
          </a:xfrm>
          <a:prstGeom prst="rect">
            <a:avLst/>
          </a:prstGeom>
          <a:noFill/>
        </p:spPr>
        <p:txBody>
          <a:bodyPr wrap="square" rtlCol="0">
            <a:spAutoFit/>
          </a:bodyPr>
          <a:lstStyle/>
          <a:p>
            <a:r>
              <a:rPr lang="en-US" sz="1600" b="1" dirty="0" smtClean="0"/>
              <a:t>Re-Use of Number:</a:t>
            </a:r>
            <a:endParaRPr lang="en-US" sz="1600" b="1" dirty="0"/>
          </a:p>
        </p:txBody>
      </p:sp>
      <p:sp>
        <p:nvSpPr>
          <p:cNvPr id="19" name="TextBox 18"/>
          <p:cNvSpPr txBox="1"/>
          <p:nvPr/>
        </p:nvSpPr>
        <p:spPr>
          <a:xfrm>
            <a:off x="1915051" y="4756196"/>
            <a:ext cx="10133514" cy="738664"/>
          </a:xfrm>
          <a:prstGeom prst="rect">
            <a:avLst/>
          </a:prstGeom>
          <a:noFill/>
        </p:spPr>
        <p:txBody>
          <a:bodyPr wrap="square" rtlCol="0">
            <a:spAutoFit/>
          </a:bodyPr>
          <a:lstStyle/>
          <a:p>
            <a:r>
              <a:rPr lang="en-US" sz="1400" dirty="0" smtClean="0"/>
              <a:t>Deactivated courses stay in the CIM for History purposes. If you are trying to re-use a number but the CIM is preventing you from entering the old number, contact Office of the Registrar </a:t>
            </a:r>
            <a:r>
              <a:rPr lang="en-US" sz="1400" dirty="0" smtClean="0">
                <a:hlinkClick r:id="rId4"/>
              </a:rPr>
              <a:t>fms-catalog@Illinois.edu</a:t>
            </a:r>
            <a:r>
              <a:rPr lang="en-US" sz="1400" dirty="0" smtClean="0"/>
              <a:t>. We will help determine if the course number is available for re-use yet and will be able to Force Archive the old record.</a:t>
            </a:r>
            <a:endParaRPr lang="en-US" sz="1400" dirty="0"/>
          </a:p>
        </p:txBody>
      </p:sp>
      <p:cxnSp>
        <p:nvCxnSpPr>
          <p:cNvPr id="21" name="Straight Connector 20"/>
          <p:cNvCxnSpPr/>
          <p:nvPr/>
        </p:nvCxnSpPr>
        <p:spPr>
          <a:xfrm flipH="1">
            <a:off x="1872020" y="2293181"/>
            <a:ext cx="10758" cy="4302856"/>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6421" y="5649336"/>
            <a:ext cx="1201396" cy="338554"/>
          </a:xfrm>
          <a:prstGeom prst="rect">
            <a:avLst/>
          </a:prstGeom>
          <a:noFill/>
        </p:spPr>
        <p:txBody>
          <a:bodyPr wrap="square" rtlCol="0">
            <a:spAutoFit/>
          </a:bodyPr>
          <a:lstStyle/>
          <a:p>
            <a:r>
              <a:rPr lang="en-US" sz="1600" b="1" dirty="0" smtClean="0"/>
              <a:t>Workflow:</a:t>
            </a:r>
            <a:endParaRPr lang="en-US" sz="1600" b="1" dirty="0"/>
          </a:p>
        </p:txBody>
      </p:sp>
      <p:sp>
        <p:nvSpPr>
          <p:cNvPr id="23" name="TextBox 22"/>
          <p:cNvSpPr txBox="1"/>
          <p:nvPr/>
        </p:nvSpPr>
        <p:spPr>
          <a:xfrm>
            <a:off x="524629" y="6203701"/>
            <a:ext cx="1457274" cy="338554"/>
          </a:xfrm>
          <a:prstGeom prst="rect">
            <a:avLst/>
          </a:prstGeom>
          <a:noFill/>
        </p:spPr>
        <p:txBody>
          <a:bodyPr wrap="square" rtlCol="0">
            <a:spAutoFit/>
          </a:bodyPr>
          <a:lstStyle/>
          <a:p>
            <a:r>
              <a:rPr lang="en-US" sz="1600" b="1" dirty="0" smtClean="0"/>
              <a:t>Email Notices:</a:t>
            </a:r>
            <a:endParaRPr lang="en-US" sz="1600" b="1" dirty="0"/>
          </a:p>
        </p:txBody>
      </p:sp>
      <p:sp>
        <p:nvSpPr>
          <p:cNvPr id="24" name="TextBox 23"/>
          <p:cNvSpPr txBox="1"/>
          <p:nvPr/>
        </p:nvSpPr>
        <p:spPr>
          <a:xfrm>
            <a:off x="1893536" y="5690871"/>
            <a:ext cx="9424655" cy="307777"/>
          </a:xfrm>
          <a:prstGeom prst="rect">
            <a:avLst/>
          </a:prstGeom>
          <a:noFill/>
        </p:spPr>
        <p:txBody>
          <a:bodyPr wrap="square" rtlCol="0">
            <a:spAutoFit/>
          </a:bodyPr>
          <a:lstStyle/>
          <a:p>
            <a:r>
              <a:rPr lang="en-US" sz="1400" dirty="0" smtClean="0"/>
              <a:t>Contact Office of the Registrar at </a:t>
            </a:r>
            <a:r>
              <a:rPr lang="en-US" sz="1400" dirty="0" smtClean="0">
                <a:hlinkClick r:id="rId4"/>
              </a:rPr>
              <a:t>fms-catalog@Illinois.edu</a:t>
            </a:r>
            <a:r>
              <a:rPr lang="en-US" sz="1400" dirty="0" smtClean="0"/>
              <a:t> to make changes to the CIM Workflow or for Workflow training.</a:t>
            </a:r>
            <a:endParaRPr lang="en-US" sz="1400" dirty="0"/>
          </a:p>
        </p:txBody>
      </p:sp>
      <p:sp>
        <p:nvSpPr>
          <p:cNvPr id="25" name="TextBox 24"/>
          <p:cNvSpPr txBox="1"/>
          <p:nvPr/>
        </p:nvSpPr>
        <p:spPr>
          <a:xfrm>
            <a:off x="1882778" y="6249867"/>
            <a:ext cx="9274051" cy="584775"/>
          </a:xfrm>
          <a:prstGeom prst="rect">
            <a:avLst/>
          </a:prstGeom>
          <a:noFill/>
        </p:spPr>
        <p:txBody>
          <a:bodyPr wrap="square" rtlCol="0">
            <a:spAutoFit/>
          </a:bodyPr>
          <a:lstStyle/>
          <a:p>
            <a:r>
              <a:rPr lang="en-US" sz="1400" dirty="0" smtClean="0"/>
              <a:t>I want to be notified when a course is approved. How? Contact Office of the Registrar at </a:t>
            </a:r>
            <a:r>
              <a:rPr lang="en-US" sz="1400" dirty="0" smtClean="0">
                <a:hlinkClick r:id="rId4"/>
              </a:rPr>
              <a:t>fms-catalog@Illinois.edu</a:t>
            </a:r>
            <a:r>
              <a:rPr lang="en-US" sz="1400" dirty="0" smtClean="0"/>
              <a:t>.</a:t>
            </a:r>
          </a:p>
          <a:p>
            <a:endParaRPr lang="en-US" dirty="0" smtClean="0"/>
          </a:p>
        </p:txBody>
      </p:sp>
      <p:sp>
        <p:nvSpPr>
          <p:cNvPr id="26" name="TextBox 25"/>
          <p:cNvSpPr txBox="1"/>
          <p:nvPr/>
        </p:nvSpPr>
        <p:spPr>
          <a:xfrm>
            <a:off x="2905526" y="766759"/>
            <a:ext cx="6088829" cy="369332"/>
          </a:xfrm>
          <a:prstGeom prst="rect">
            <a:avLst/>
          </a:prstGeom>
          <a:noFill/>
        </p:spPr>
        <p:txBody>
          <a:bodyPr wrap="square" rtlCol="0">
            <a:spAutoFit/>
          </a:bodyPr>
          <a:lstStyle/>
          <a:p>
            <a:r>
              <a:rPr lang="en-US" b="1" dirty="0" smtClean="0"/>
              <a:t>Office of the Registrar – Course Inventory Management (CIM)</a:t>
            </a:r>
            <a:endParaRPr lang="en-US" b="1" dirty="0"/>
          </a:p>
        </p:txBody>
      </p:sp>
      <p:sp>
        <p:nvSpPr>
          <p:cNvPr id="28" name="TextBox 27"/>
          <p:cNvSpPr txBox="1"/>
          <p:nvPr/>
        </p:nvSpPr>
        <p:spPr>
          <a:xfrm>
            <a:off x="3303560" y="1325061"/>
            <a:ext cx="1439606" cy="338554"/>
          </a:xfrm>
          <a:prstGeom prst="rect">
            <a:avLst/>
          </a:prstGeom>
          <a:noFill/>
        </p:spPr>
        <p:txBody>
          <a:bodyPr wrap="square" rtlCol="0">
            <a:spAutoFit/>
          </a:bodyPr>
          <a:lstStyle/>
          <a:p>
            <a:r>
              <a:rPr lang="en-US" sz="1600" b="1" dirty="0" smtClean="0"/>
              <a:t>Becca Snook</a:t>
            </a:r>
            <a:endParaRPr lang="en-US" sz="1600" b="1" dirty="0"/>
          </a:p>
        </p:txBody>
      </p:sp>
      <p:sp>
        <p:nvSpPr>
          <p:cNvPr id="29" name="TextBox 28"/>
          <p:cNvSpPr txBox="1"/>
          <p:nvPr/>
        </p:nvSpPr>
        <p:spPr>
          <a:xfrm>
            <a:off x="3303560" y="1551714"/>
            <a:ext cx="1795858" cy="307777"/>
          </a:xfrm>
          <a:prstGeom prst="rect">
            <a:avLst/>
          </a:prstGeom>
          <a:noFill/>
        </p:spPr>
        <p:txBody>
          <a:bodyPr wrap="square" rtlCol="0">
            <a:spAutoFit/>
          </a:bodyPr>
          <a:lstStyle/>
          <a:p>
            <a:r>
              <a:rPr lang="en-US" sz="1400" i="1" dirty="0" smtClean="0"/>
              <a:t>CIM and Training</a:t>
            </a:r>
            <a:endParaRPr lang="en-US" sz="1400" i="1" dirty="0"/>
          </a:p>
        </p:txBody>
      </p:sp>
      <p:sp>
        <p:nvSpPr>
          <p:cNvPr id="30" name="TextBox 29"/>
          <p:cNvSpPr txBox="1"/>
          <p:nvPr/>
        </p:nvSpPr>
        <p:spPr>
          <a:xfrm>
            <a:off x="7161852" y="1314883"/>
            <a:ext cx="1369807" cy="338554"/>
          </a:xfrm>
          <a:prstGeom prst="rect">
            <a:avLst/>
          </a:prstGeom>
          <a:noFill/>
        </p:spPr>
        <p:txBody>
          <a:bodyPr wrap="square" rtlCol="0">
            <a:spAutoFit/>
          </a:bodyPr>
          <a:lstStyle/>
          <a:p>
            <a:r>
              <a:rPr lang="en-US" sz="1600" b="1" dirty="0" smtClean="0"/>
              <a:t>Deb Forgacs</a:t>
            </a:r>
            <a:endParaRPr lang="en-US" sz="1600" b="1" dirty="0"/>
          </a:p>
        </p:txBody>
      </p:sp>
      <p:sp>
        <p:nvSpPr>
          <p:cNvPr id="31" name="TextBox 30"/>
          <p:cNvSpPr txBox="1"/>
          <p:nvPr/>
        </p:nvSpPr>
        <p:spPr>
          <a:xfrm>
            <a:off x="7161852" y="1549202"/>
            <a:ext cx="2918063" cy="307777"/>
          </a:xfrm>
          <a:prstGeom prst="rect">
            <a:avLst/>
          </a:prstGeom>
          <a:noFill/>
        </p:spPr>
        <p:txBody>
          <a:bodyPr wrap="square" rtlCol="0">
            <a:spAutoFit/>
          </a:bodyPr>
          <a:lstStyle/>
          <a:p>
            <a:r>
              <a:rPr lang="en-US" sz="1400" i="1" dirty="0" smtClean="0"/>
              <a:t>Workflow/Email Notices and Training</a:t>
            </a:r>
            <a:endParaRPr lang="en-US" sz="1400" i="1" dirty="0"/>
          </a:p>
        </p:txBody>
      </p:sp>
      <p:sp>
        <p:nvSpPr>
          <p:cNvPr id="32" name="TextBox 31"/>
          <p:cNvSpPr txBox="1"/>
          <p:nvPr/>
        </p:nvSpPr>
        <p:spPr>
          <a:xfrm>
            <a:off x="3303560" y="1745995"/>
            <a:ext cx="1337515" cy="307777"/>
          </a:xfrm>
          <a:prstGeom prst="rect">
            <a:avLst/>
          </a:prstGeom>
          <a:noFill/>
        </p:spPr>
        <p:txBody>
          <a:bodyPr wrap="square" rtlCol="0">
            <a:spAutoFit/>
          </a:bodyPr>
          <a:lstStyle/>
          <a:p>
            <a:r>
              <a:rPr lang="en-US" sz="1400" dirty="0" smtClean="0"/>
              <a:t>217.244.5341</a:t>
            </a:r>
            <a:endParaRPr lang="en-US" sz="1400" dirty="0"/>
          </a:p>
        </p:txBody>
      </p:sp>
      <p:sp>
        <p:nvSpPr>
          <p:cNvPr id="33" name="TextBox 32"/>
          <p:cNvSpPr txBox="1"/>
          <p:nvPr/>
        </p:nvSpPr>
        <p:spPr>
          <a:xfrm>
            <a:off x="7185159" y="1724369"/>
            <a:ext cx="1323191" cy="307777"/>
          </a:xfrm>
          <a:prstGeom prst="rect">
            <a:avLst/>
          </a:prstGeom>
          <a:noFill/>
        </p:spPr>
        <p:txBody>
          <a:bodyPr wrap="square" rtlCol="0">
            <a:spAutoFit/>
          </a:bodyPr>
          <a:lstStyle/>
          <a:p>
            <a:r>
              <a:rPr lang="en-US" sz="1400" dirty="0" smtClean="0"/>
              <a:t>217.265.9838</a:t>
            </a:r>
            <a:endParaRPr lang="en-US" sz="1400" dirty="0"/>
          </a:p>
        </p:txBody>
      </p:sp>
      <p:sp>
        <p:nvSpPr>
          <p:cNvPr id="34" name="TextBox 33"/>
          <p:cNvSpPr txBox="1"/>
          <p:nvPr/>
        </p:nvSpPr>
        <p:spPr>
          <a:xfrm>
            <a:off x="4610280" y="1101258"/>
            <a:ext cx="2807746" cy="646331"/>
          </a:xfrm>
          <a:prstGeom prst="rect">
            <a:avLst/>
          </a:prstGeom>
          <a:noFill/>
        </p:spPr>
        <p:txBody>
          <a:bodyPr wrap="square" rtlCol="0">
            <a:spAutoFit/>
          </a:bodyPr>
          <a:lstStyle/>
          <a:p>
            <a:r>
              <a:rPr lang="en-US" dirty="0" smtClean="0">
                <a:hlinkClick r:id="rId4"/>
              </a:rPr>
              <a:t>fms-catalog@Illinois.edu</a:t>
            </a:r>
            <a:endParaRPr lang="en-US" dirty="0" smtClean="0"/>
          </a:p>
          <a:p>
            <a:endParaRPr lang="en-US" dirty="0"/>
          </a:p>
        </p:txBody>
      </p:sp>
    </p:spTree>
    <p:extLst>
      <p:ext uri="{BB962C8B-B14F-4D97-AF65-F5344CB8AC3E}">
        <p14:creationId xmlns:p14="http://schemas.microsoft.com/office/powerpoint/2010/main" val="133488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11382" t="17822" r="12735"/>
          <a:stretch/>
        </p:blipFill>
        <p:spPr>
          <a:xfrm>
            <a:off x="2545521" y="711366"/>
            <a:ext cx="7114846" cy="6164132"/>
          </a:xfrm>
          <a:prstGeom prst="rect">
            <a:avLst/>
          </a:prstGeom>
        </p:spPr>
      </p:pic>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8411015" y="-13683"/>
            <a:ext cx="3777406" cy="715896"/>
          </a:xfrm>
          <a:prstGeom prst="rect">
            <a:avLst/>
          </a:prstGeom>
          <a:noFill/>
        </p:spPr>
        <p:txBody>
          <a:bodyPr wrap="square" rtlCol="0">
            <a:spAutoFit/>
          </a:bodyPr>
          <a:lstStyle/>
          <a:p>
            <a:r>
              <a:rPr lang="en-US" sz="4000" dirty="0" smtClean="0">
                <a:solidFill>
                  <a:schemeClr val="bg1"/>
                </a:solidFill>
              </a:rPr>
              <a:t>Navigate the CIM</a:t>
            </a:r>
            <a:endParaRPr lang="en-US" sz="4000" dirty="0">
              <a:solidFill>
                <a:schemeClr val="bg1"/>
              </a:solidFill>
            </a:endParaRPr>
          </a:p>
        </p:txBody>
      </p:sp>
      <p:sp>
        <p:nvSpPr>
          <p:cNvPr id="6" name="Rectangle 5"/>
          <p:cNvSpPr/>
          <p:nvPr/>
        </p:nvSpPr>
        <p:spPr>
          <a:xfrm>
            <a:off x="8918089" y="880162"/>
            <a:ext cx="505610" cy="129092"/>
          </a:xfrm>
          <a:prstGeom prst="rect">
            <a:avLst/>
          </a:prstGeom>
          <a:solidFill>
            <a:srgbClr val="F47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1869" y="860612"/>
            <a:ext cx="1921576" cy="1169551"/>
          </a:xfrm>
          <a:prstGeom prst="rect">
            <a:avLst/>
          </a:prstGeom>
          <a:solidFill>
            <a:schemeClr val="bg1"/>
          </a:solidFill>
          <a:ln w="19050">
            <a:solidFill>
              <a:srgbClr val="00B0F0"/>
            </a:solidFill>
          </a:ln>
        </p:spPr>
        <p:txBody>
          <a:bodyPr wrap="square" rtlCol="0">
            <a:spAutoFit/>
          </a:bodyPr>
          <a:lstStyle/>
          <a:p>
            <a:r>
              <a:rPr lang="en-US" sz="1400" dirty="0" smtClean="0"/>
              <a:t>Use </a:t>
            </a:r>
            <a:r>
              <a:rPr lang="en-US" sz="1400" b="1" dirty="0" smtClean="0"/>
              <a:t>Search</a:t>
            </a:r>
            <a:r>
              <a:rPr lang="en-US" sz="1400" dirty="0" smtClean="0"/>
              <a:t> box to find course. You can type in SUBJ only, SUBJ NUM, Title, * to bring back all courses.</a:t>
            </a:r>
            <a:endParaRPr lang="en-US" sz="1400" dirty="0"/>
          </a:p>
        </p:txBody>
      </p:sp>
      <p:cxnSp>
        <p:nvCxnSpPr>
          <p:cNvPr id="10" name="Straight Arrow Connector 9"/>
          <p:cNvCxnSpPr>
            <a:stCxn id="8" idx="3"/>
          </p:cNvCxnSpPr>
          <p:nvPr/>
        </p:nvCxnSpPr>
        <p:spPr>
          <a:xfrm>
            <a:off x="2143445" y="1445388"/>
            <a:ext cx="491034" cy="10111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1869" y="2524475"/>
            <a:ext cx="1851460" cy="738664"/>
          </a:xfrm>
          <a:prstGeom prst="rect">
            <a:avLst/>
          </a:prstGeom>
          <a:solidFill>
            <a:srgbClr val="FFFFFF"/>
          </a:solidFill>
          <a:ln w="19050">
            <a:solidFill>
              <a:srgbClr val="00B0F0"/>
            </a:solidFill>
          </a:ln>
        </p:spPr>
        <p:txBody>
          <a:bodyPr wrap="square" rtlCol="0">
            <a:spAutoFit/>
          </a:bodyPr>
          <a:lstStyle/>
          <a:p>
            <a:r>
              <a:rPr lang="en-US" sz="1400" dirty="0"/>
              <a:t>When a course is highlighted, the record shows </a:t>
            </a:r>
            <a:r>
              <a:rPr lang="en-US" sz="1400" dirty="0" smtClean="0"/>
              <a:t>below.</a:t>
            </a:r>
            <a:endParaRPr lang="en-US" sz="1400" dirty="0"/>
          </a:p>
        </p:txBody>
      </p:sp>
      <p:cxnSp>
        <p:nvCxnSpPr>
          <p:cNvPr id="13" name="Straight Arrow Connector 12"/>
          <p:cNvCxnSpPr/>
          <p:nvPr/>
        </p:nvCxnSpPr>
        <p:spPr>
          <a:xfrm>
            <a:off x="2073329" y="2647100"/>
            <a:ext cx="2841490" cy="136747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73329" y="2624866"/>
            <a:ext cx="561150" cy="14847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062443" y="944708"/>
            <a:ext cx="1914861" cy="738664"/>
          </a:xfrm>
          <a:prstGeom prst="rect">
            <a:avLst/>
          </a:prstGeom>
          <a:solidFill>
            <a:srgbClr val="FFFFFF"/>
          </a:solidFill>
          <a:ln w="19050">
            <a:solidFill>
              <a:srgbClr val="00B0F0"/>
            </a:solidFill>
          </a:ln>
        </p:spPr>
        <p:txBody>
          <a:bodyPr wrap="square" rtlCol="0">
            <a:spAutoFit/>
          </a:bodyPr>
          <a:lstStyle/>
          <a:p>
            <a:r>
              <a:rPr lang="en-US" sz="1400" b="1" dirty="0" smtClean="0"/>
              <a:t>Propose New Course </a:t>
            </a:r>
            <a:r>
              <a:rPr lang="en-US" sz="1400" dirty="0" smtClean="0"/>
              <a:t>button</a:t>
            </a:r>
            <a:r>
              <a:rPr lang="en-US" sz="1400" b="1" dirty="0" smtClean="0"/>
              <a:t> </a:t>
            </a:r>
            <a:r>
              <a:rPr lang="en-US" sz="1400" dirty="0" smtClean="0"/>
              <a:t>to open the form in a new window.</a:t>
            </a:r>
            <a:endParaRPr lang="en-US" sz="1400" dirty="0"/>
          </a:p>
        </p:txBody>
      </p:sp>
      <p:cxnSp>
        <p:nvCxnSpPr>
          <p:cNvPr id="29" name="Straight Arrow Connector 28"/>
          <p:cNvCxnSpPr/>
          <p:nvPr/>
        </p:nvCxnSpPr>
        <p:spPr>
          <a:xfrm flipH="1">
            <a:off x="7637929" y="1108038"/>
            <a:ext cx="2424514" cy="33734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51224" y="3274252"/>
            <a:ext cx="1914861" cy="954107"/>
          </a:xfrm>
          <a:prstGeom prst="rect">
            <a:avLst/>
          </a:prstGeom>
          <a:solidFill>
            <a:srgbClr val="FFFFFF"/>
          </a:solidFill>
          <a:ln w="19050">
            <a:solidFill>
              <a:srgbClr val="00B0F0"/>
            </a:solidFill>
          </a:ln>
        </p:spPr>
        <p:txBody>
          <a:bodyPr wrap="square" rtlCol="0">
            <a:spAutoFit/>
          </a:bodyPr>
          <a:lstStyle/>
          <a:p>
            <a:r>
              <a:rPr lang="en-US" sz="1400" b="1" dirty="0" smtClean="0"/>
              <a:t>Edit Course </a:t>
            </a:r>
            <a:r>
              <a:rPr lang="en-US" sz="1400" dirty="0" smtClean="0"/>
              <a:t>button</a:t>
            </a:r>
            <a:r>
              <a:rPr lang="en-US" sz="1400" b="1" dirty="0" smtClean="0"/>
              <a:t> </a:t>
            </a:r>
            <a:r>
              <a:rPr lang="en-US" sz="1400" dirty="0" smtClean="0"/>
              <a:t>to open the form in a new window to allow editing.</a:t>
            </a:r>
            <a:endParaRPr lang="en-US" sz="1400" dirty="0"/>
          </a:p>
        </p:txBody>
      </p:sp>
      <p:cxnSp>
        <p:nvCxnSpPr>
          <p:cNvPr id="31" name="Straight Arrow Connector 30"/>
          <p:cNvCxnSpPr>
            <a:stCxn id="30" idx="1"/>
          </p:cNvCxnSpPr>
          <p:nvPr/>
        </p:nvCxnSpPr>
        <p:spPr>
          <a:xfrm flipH="1">
            <a:off x="9423699" y="3751306"/>
            <a:ext cx="627525" cy="26326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9423699" y="5212282"/>
            <a:ext cx="638744" cy="51541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051224" y="5727698"/>
            <a:ext cx="1914861" cy="954107"/>
          </a:xfrm>
          <a:prstGeom prst="rect">
            <a:avLst/>
          </a:prstGeom>
          <a:solidFill>
            <a:srgbClr val="FFFFFF"/>
          </a:solidFill>
          <a:ln w="19050">
            <a:solidFill>
              <a:srgbClr val="00B0F0"/>
            </a:solidFill>
          </a:ln>
        </p:spPr>
        <p:txBody>
          <a:bodyPr wrap="square" rtlCol="0">
            <a:spAutoFit/>
          </a:bodyPr>
          <a:lstStyle/>
          <a:p>
            <a:r>
              <a:rPr lang="en-US" sz="1400" b="1" dirty="0" smtClean="0"/>
              <a:t>History: </a:t>
            </a:r>
            <a:r>
              <a:rPr lang="en-US" sz="1400" dirty="0" smtClean="0"/>
              <a:t>Opens new window which shows approval history and edits.</a:t>
            </a:r>
            <a:endParaRPr lang="en-US" sz="1400" dirty="0"/>
          </a:p>
        </p:txBody>
      </p:sp>
      <p:sp>
        <p:nvSpPr>
          <p:cNvPr id="36" name="TextBox 35"/>
          <p:cNvSpPr txBox="1"/>
          <p:nvPr/>
        </p:nvSpPr>
        <p:spPr>
          <a:xfrm>
            <a:off x="239802" y="3665174"/>
            <a:ext cx="1914861" cy="1169551"/>
          </a:xfrm>
          <a:prstGeom prst="rect">
            <a:avLst/>
          </a:prstGeom>
          <a:solidFill>
            <a:srgbClr val="FFFFFF"/>
          </a:solidFill>
          <a:ln w="19050">
            <a:solidFill>
              <a:srgbClr val="00B0F0"/>
            </a:solidFill>
          </a:ln>
        </p:spPr>
        <p:txBody>
          <a:bodyPr wrap="square" rtlCol="0">
            <a:spAutoFit/>
          </a:bodyPr>
          <a:lstStyle/>
          <a:p>
            <a:r>
              <a:rPr lang="en-US" sz="1400" b="1" dirty="0" smtClean="0"/>
              <a:t>Deactivate </a:t>
            </a:r>
            <a:r>
              <a:rPr lang="en-US" sz="1400" dirty="0" smtClean="0"/>
              <a:t>button</a:t>
            </a:r>
            <a:r>
              <a:rPr lang="en-US" sz="1400" b="1" dirty="0" smtClean="0"/>
              <a:t> </a:t>
            </a:r>
            <a:r>
              <a:rPr lang="en-US" sz="1400" dirty="0" smtClean="0"/>
              <a:t>allows user to discontinue a course with only an effective term and justification.</a:t>
            </a:r>
            <a:endParaRPr lang="en-US" sz="1400" dirty="0"/>
          </a:p>
        </p:txBody>
      </p:sp>
      <p:cxnSp>
        <p:nvCxnSpPr>
          <p:cNvPr id="37" name="Straight Arrow Connector 36"/>
          <p:cNvCxnSpPr/>
          <p:nvPr/>
        </p:nvCxnSpPr>
        <p:spPr>
          <a:xfrm>
            <a:off x="2154663" y="4109421"/>
            <a:ext cx="479816"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051225" y="1986108"/>
            <a:ext cx="1925618" cy="1169551"/>
          </a:xfrm>
          <a:prstGeom prst="rect">
            <a:avLst/>
          </a:prstGeom>
          <a:solidFill>
            <a:srgbClr val="FFFFFF"/>
          </a:solidFill>
          <a:ln w="19050">
            <a:solidFill>
              <a:srgbClr val="00B0F0"/>
            </a:solidFill>
          </a:ln>
        </p:spPr>
        <p:txBody>
          <a:bodyPr wrap="square" rtlCol="0">
            <a:spAutoFit/>
          </a:bodyPr>
          <a:lstStyle/>
          <a:p>
            <a:r>
              <a:rPr lang="en-US" sz="1400" b="1" dirty="0" smtClean="0"/>
              <a:t>Sort </a:t>
            </a:r>
            <a:r>
              <a:rPr lang="en-US" sz="1400" dirty="0" smtClean="0"/>
              <a:t>by clicking on the headers. Search by your subject(s) then click on headers to only sort your courses.</a:t>
            </a:r>
            <a:endParaRPr lang="en-US" sz="1400" dirty="0"/>
          </a:p>
        </p:txBody>
      </p:sp>
      <p:cxnSp>
        <p:nvCxnSpPr>
          <p:cNvPr id="50" name="Straight Arrow Connector 49"/>
          <p:cNvCxnSpPr/>
          <p:nvPr/>
        </p:nvCxnSpPr>
        <p:spPr>
          <a:xfrm flipH="1" flipV="1">
            <a:off x="9036424" y="1875871"/>
            <a:ext cx="1026019" cy="42212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051223" y="4344358"/>
            <a:ext cx="1914861" cy="1169551"/>
          </a:xfrm>
          <a:prstGeom prst="rect">
            <a:avLst/>
          </a:prstGeom>
          <a:solidFill>
            <a:srgbClr val="FFFFFF"/>
          </a:solidFill>
          <a:ln w="19050">
            <a:solidFill>
              <a:srgbClr val="00B0F0"/>
            </a:solidFill>
          </a:ln>
        </p:spPr>
        <p:txBody>
          <a:bodyPr wrap="square" rtlCol="0">
            <a:spAutoFit/>
          </a:bodyPr>
          <a:lstStyle/>
          <a:p>
            <a:r>
              <a:rPr lang="en-US" sz="1400" b="1" dirty="0" smtClean="0"/>
              <a:t>Preview Workflow </a:t>
            </a:r>
            <a:r>
              <a:rPr lang="en-US" sz="1400" dirty="0" smtClean="0"/>
              <a:t>allows you to see the people in workflow in case changes need to be made.</a:t>
            </a:r>
            <a:endParaRPr lang="en-US" sz="1400" dirty="0"/>
          </a:p>
        </p:txBody>
      </p:sp>
      <p:cxnSp>
        <p:nvCxnSpPr>
          <p:cNvPr id="57" name="Straight Arrow Connector 56"/>
          <p:cNvCxnSpPr/>
          <p:nvPr/>
        </p:nvCxnSpPr>
        <p:spPr>
          <a:xfrm flipH="1" flipV="1">
            <a:off x="9618234" y="4353371"/>
            <a:ext cx="432990" cy="101743"/>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39802" y="5042118"/>
            <a:ext cx="1914861" cy="1169551"/>
          </a:xfrm>
          <a:prstGeom prst="rect">
            <a:avLst/>
          </a:prstGeom>
          <a:solidFill>
            <a:srgbClr val="FFFFFF"/>
          </a:solidFill>
          <a:ln w="19050">
            <a:solidFill>
              <a:srgbClr val="00B0F0"/>
            </a:solidFill>
          </a:ln>
        </p:spPr>
        <p:txBody>
          <a:bodyPr wrap="square" rtlCol="0">
            <a:spAutoFit/>
          </a:bodyPr>
          <a:lstStyle/>
          <a:p>
            <a:r>
              <a:rPr lang="en-US" sz="1400" b="1" dirty="0" smtClean="0"/>
              <a:t>Course Ecosystem </a:t>
            </a:r>
            <a:r>
              <a:rPr lang="en-US" sz="1400" dirty="0" smtClean="0"/>
              <a:t>allows user to see if this course appears anywhere in the Academic Catalog. </a:t>
            </a:r>
            <a:endParaRPr lang="en-US" sz="1400" dirty="0"/>
          </a:p>
        </p:txBody>
      </p:sp>
      <p:cxnSp>
        <p:nvCxnSpPr>
          <p:cNvPr id="61" name="Straight Arrow Connector 60"/>
          <p:cNvCxnSpPr/>
          <p:nvPr/>
        </p:nvCxnSpPr>
        <p:spPr>
          <a:xfrm flipV="1">
            <a:off x="2154663" y="5368066"/>
            <a:ext cx="1072631" cy="10192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67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10" name="TextBox 9"/>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16" name="Picture 15"/>
          <p:cNvPicPr>
            <a:picLocks noChangeAspect="1"/>
          </p:cNvPicPr>
          <p:nvPr/>
        </p:nvPicPr>
        <p:blipFill rotWithShape="1">
          <a:blip r:embed="rId4"/>
          <a:srcRect l="1536" t="26085" r="2197" b="15937"/>
          <a:stretch/>
        </p:blipFill>
        <p:spPr>
          <a:xfrm>
            <a:off x="262499" y="1724641"/>
            <a:ext cx="9316122" cy="5113798"/>
          </a:xfrm>
          <a:prstGeom prst="rect">
            <a:avLst/>
          </a:prstGeom>
        </p:spPr>
      </p:pic>
      <p:sp>
        <p:nvSpPr>
          <p:cNvPr id="5" name="TextBox 4"/>
          <p:cNvSpPr txBox="1"/>
          <p:nvPr/>
        </p:nvSpPr>
        <p:spPr>
          <a:xfrm>
            <a:off x="5654933" y="2337746"/>
            <a:ext cx="2185274" cy="523220"/>
          </a:xfrm>
          <a:prstGeom prst="rect">
            <a:avLst/>
          </a:prstGeom>
          <a:solidFill>
            <a:schemeClr val="bg1"/>
          </a:solidFill>
          <a:ln w="19050">
            <a:solidFill>
              <a:srgbClr val="00B0F0"/>
            </a:solidFill>
          </a:ln>
        </p:spPr>
        <p:txBody>
          <a:bodyPr wrap="square" rtlCol="0">
            <a:spAutoFit/>
          </a:bodyPr>
          <a:lstStyle/>
          <a:p>
            <a:r>
              <a:rPr lang="en-US" sz="1400" dirty="0" smtClean="0">
                <a:solidFill>
                  <a:srgbClr val="00B0F0"/>
                </a:solidFill>
              </a:rPr>
              <a:t>Hover over or click bubbles for helpful hints.</a:t>
            </a:r>
            <a:endParaRPr lang="en-US" sz="1400" dirty="0">
              <a:solidFill>
                <a:srgbClr val="00B0F0"/>
              </a:solidFill>
            </a:endParaRPr>
          </a:p>
        </p:txBody>
      </p:sp>
      <p:sp>
        <p:nvSpPr>
          <p:cNvPr id="12" name="TextBox 11"/>
          <p:cNvSpPr txBox="1"/>
          <p:nvPr/>
        </p:nvSpPr>
        <p:spPr>
          <a:xfrm>
            <a:off x="2433922" y="5832849"/>
            <a:ext cx="1062313" cy="307777"/>
          </a:xfrm>
          <a:prstGeom prst="rect">
            <a:avLst/>
          </a:prstGeom>
          <a:noFill/>
          <a:ln w="19050">
            <a:solidFill>
              <a:srgbClr val="00B0F0"/>
            </a:solidFill>
          </a:ln>
        </p:spPr>
        <p:txBody>
          <a:bodyPr wrap="square" rtlCol="0">
            <a:spAutoFit/>
          </a:bodyPr>
          <a:lstStyle/>
          <a:p>
            <a:r>
              <a:rPr lang="en-US" sz="1400" dirty="0" smtClean="0">
                <a:solidFill>
                  <a:srgbClr val="00B0F0"/>
                </a:solidFill>
              </a:rPr>
              <a:t>Spell check.</a:t>
            </a:r>
            <a:endParaRPr lang="en-US" sz="1400" dirty="0">
              <a:solidFill>
                <a:srgbClr val="00B0F0"/>
              </a:solidFill>
            </a:endParaRPr>
          </a:p>
        </p:txBody>
      </p:sp>
      <p:sp>
        <p:nvSpPr>
          <p:cNvPr id="13" name="TextBox 12"/>
          <p:cNvSpPr txBox="1"/>
          <p:nvPr/>
        </p:nvSpPr>
        <p:spPr>
          <a:xfrm>
            <a:off x="9744999" y="3481321"/>
            <a:ext cx="2259107" cy="2031325"/>
          </a:xfrm>
          <a:prstGeom prst="rect">
            <a:avLst/>
          </a:prstGeom>
          <a:solidFill>
            <a:schemeClr val="bg1"/>
          </a:solidFill>
          <a:ln w="19050">
            <a:solidFill>
              <a:srgbClr val="00B0F0"/>
            </a:solidFill>
          </a:ln>
        </p:spPr>
        <p:txBody>
          <a:bodyPr wrap="square" rtlCol="0">
            <a:spAutoFit/>
          </a:bodyPr>
          <a:lstStyle/>
          <a:p>
            <a:r>
              <a:rPr lang="en-US" sz="1400" dirty="0" smtClean="0">
                <a:solidFill>
                  <a:srgbClr val="00B0F0"/>
                </a:solidFill>
              </a:rPr>
              <a:t>The option of a longer title is now available. If there is a </a:t>
            </a:r>
            <a:r>
              <a:rPr lang="en-US" sz="1400" dirty="0">
                <a:solidFill>
                  <a:srgbClr val="00B0F0"/>
                </a:solidFill>
              </a:rPr>
              <a:t>l</a:t>
            </a:r>
            <a:r>
              <a:rPr lang="en-US" sz="1400" dirty="0" smtClean="0">
                <a:solidFill>
                  <a:srgbClr val="00B0F0"/>
                </a:solidFill>
              </a:rPr>
              <a:t>ong title (Course Title), it will appear in the Academic Catalog and Course Explorer. Abbreviated title appears on Transcript</a:t>
            </a:r>
            <a:r>
              <a:rPr lang="en-US" sz="1400" dirty="0">
                <a:solidFill>
                  <a:srgbClr val="00B0F0"/>
                </a:solidFill>
              </a:rPr>
              <a:t> </a:t>
            </a:r>
            <a:r>
              <a:rPr lang="en-US" sz="1400" dirty="0" smtClean="0">
                <a:solidFill>
                  <a:srgbClr val="00B0F0"/>
                </a:solidFill>
              </a:rPr>
              <a:t>(or everywhere if you do not have a Course Title).</a:t>
            </a:r>
            <a:endParaRPr lang="en-US" sz="1400" dirty="0">
              <a:solidFill>
                <a:srgbClr val="00B0F0"/>
              </a:solidFill>
            </a:endParaRPr>
          </a:p>
        </p:txBody>
      </p:sp>
      <p:pic>
        <p:nvPicPr>
          <p:cNvPr id="18" name="Picture 17"/>
          <p:cNvPicPr>
            <a:picLocks noChangeAspect="1"/>
          </p:cNvPicPr>
          <p:nvPr/>
        </p:nvPicPr>
        <p:blipFill rotWithShape="1">
          <a:blip r:embed="rId5"/>
          <a:srcRect l="24615" t="35626" r="24249" b="52422"/>
          <a:stretch/>
        </p:blipFill>
        <p:spPr>
          <a:xfrm>
            <a:off x="8536961" y="2477684"/>
            <a:ext cx="3633523" cy="784185"/>
          </a:xfrm>
          <a:prstGeom prst="rect">
            <a:avLst/>
          </a:prstGeom>
          <a:ln w="19050">
            <a:solidFill>
              <a:srgbClr val="00B0F0"/>
            </a:solidFill>
          </a:ln>
        </p:spPr>
      </p:pic>
      <p:pic>
        <p:nvPicPr>
          <p:cNvPr id="20" name="Picture 19"/>
          <p:cNvPicPr>
            <a:picLocks noChangeAspect="1"/>
          </p:cNvPicPr>
          <p:nvPr/>
        </p:nvPicPr>
        <p:blipFill rotWithShape="1">
          <a:blip r:embed="rId6"/>
          <a:srcRect l="11118" t="25718" r="12382" b="67608"/>
          <a:stretch/>
        </p:blipFill>
        <p:spPr>
          <a:xfrm>
            <a:off x="262499" y="933302"/>
            <a:ext cx="7706798" cy="537883"/>
          </a:xfrm>
          <a:prstGeom prst="rect">
            <a:avLst/>
          </a:prstGeom>
        </p:spPr>
      </p:pic>
      <p:sp>
        <p:nvSpPr>
          <p:cNvPr id="21" name="TextBox 20"/>
          <p:cNvSpPr txBox="1"/>
          <p:nvPr/>
        </p:nvSpPr>
        <p:spPr>
          <a:xfrm>
            <a:off x="8926285" y="822864"/>
            <a:ext cx="3065930" cy="523220"/>
          </a:xfrm>
          <a:prstGeom prst="rect">
            <a:avLst/>
          </a:prstGeom>
          <a:solidFill>
            <a:srgbClr val="FFFFFF"/>
          </a:solidFill>
          <a:ln w="19050">
            <a:solidFill>
              <a:srgbClr val="00B0F0"/>
            </a:solidFill>
          </a:ln>
        </p:spPr>
        <p:txBody>
          <a:bodyPr wrap="square" rtlCol="0">
            <a:spAutoFit/>
          </a:bodyPr>
          <a:lstStyle/>
          <a:p>
            <a:r>
              <a:rPr lang="en-US" sz="1400" dirty="0" smtClean="0"/>
              <a:t>Click on </a:t>
            </a:r>
            <a:r>
              <a:rPr lang="en-US" sz="1400" b="1" dirty="0" smtClean="0"/>
              <a:t>Propose New Course </a:t>
            </a:r>
            <a:r>
              <a:rPr lang="en-US" sz="1400" dirty="0" smtClean="0"/>
              <a:t>to open the electronic form in a new window.</a:t>
            </a:r>
            <a:endParaRPr lang="en-US" sz="1400" dirty="0"/>
          </a:p>
        </p:txBody>
      </p:sp>
      <p:cxnSp>
        <p:nvCxnSpPr>
          <p:cNvPr id="4" name="Straight Arrow Connector 3"/>
          <p:cNvCxnSpPr/>
          <p:nvPr/>
        </p:nvCxnSpPr>
        <p:spPr>
          <a:xfrm flipH="1">
            <a:off x="5959736" y="933302"/>
            <a:ext cx="2979869" cy="15136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96235" y="5497158"/>
            <a:ext cx="441064" cy="33569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562165" y="4399878"/>
            <a:ext cx="3170943" cy="51636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379284" y="2860966"/>
            <a:ext cx="21516" cy="106339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745506" y="2874818"/>
            <a:ext cx="791456" cy="102702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44349" y="2949544"/>
            <a:ext cx="1401568" cy="276999"/>
          </a:xfrm>
          <a:prstGeom prst="rect">
            <a:avLst/>
          </a:prstGeom>
          <a:noFill/>
        </p:spPr>
        <p:txBody>
          <a:bodyPr wrap="square" rtlCol="0">
            <a:spAutoFit/>
          </a:bodyPr>
          <a:lstStyle/>
          <a:p>
            <a:r>
              <a:rPr lang="en-US" sz="1200" i="1" dirty="0" smtClean="0">
                <a:solidFill>
                  <a:srgbClr val="00B0F0"/>
                </a:solidFill>
              </a:rPr>
              <a:t>Warning Message</a:t>
            </a:r>
            <a:endParaRPr lang="en-US" sz="1200" i="1" dirty="0">
              <a:solidFill>
                <a:srgbClr val="00B0F0"/>
              </a:solidFill>
            </a:endParaRPr>
          </a:p>
        </p:txBody>
      </p:sp>
    </p:spTree>
    <p:extLst>
      <p:ext uri="{BB962C8B-B14F-4D97-AF65-F5344CB8AC3E}">
        <p14:creationId xmlns:p14="http://schemas.microsoft.com/office/powerpoint/2010/main" val="27326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l="1792" t="34784" r="7611" b="29480"/>
          <a:stretch/>
        </p:blipFill>
        <p:spPr>
          <a:xfrm>
            <a:off x="1075764" y="1645919"/>
            <a:ext cx="8767483" cy="3151991"/>
          </a:xfrm>
          <a:prstGeom prst="rect">
            <a:avLst/>
          </a:prstGeom>
        </p:spPr>
      </p:pic>
      <p:sp>
        <p:nvSpPr>
          <p:cNvPr id="20" name="Line Callout 1 19"/>
          <p:cNvSpPr/>
          <p:nvPr/>
        </p:nvSpPr>
        <p:spPr>
          <a:xfrm>
            <a:off x="9650665" y="2136503"/>
            <a:ext cx="2173045" cy="618109"/>
          </a:xfrm>
          <a:prstGeom prst="borderCallout1">
            <a:avLst>
              <a:gd name="adj1" fmla="val 18750"/>
              <a:gd name="adj2" fmla="val -412"/>
              <a:gd name="adj3" fmla="val 126423"/>
              <a:gd name="adj4" fmla="val -49224"/>
            </a:avLst>
          </a:prstGeom>
          <a:solidFill>
            <a:srgbClr val="FF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sp>
        <p:nvSpPr>
          <p:cNvPr id="18" name="TextBox 17"/>
          <p:cNvSpPr txBox="1"/>
          <p:nvPr/>
        </p:nvSpPr>
        <p:spPr>
          <a:xfrm>
            <a:off x="3749039" y="2479314"/>
            <a:ext cx="3420932" cy="738664"/>
          </a:xfrm>
          <a:prstGeom prst="rect">
            <a:avLst/>
          </a:prstGeom>
          <a:noFill/>
          <a:ln w="19050">
            <a:solidFill>
              <a:srgbClr val="00B0F0"/>
            </a:solidFill>
          </a:ln>
        </p:spPr>
        <p:txBody>
          <a:bodyPr wrap="square" rtlCol="0">
            <a:spAutoFit/>
          </a:bodyPr>
          <a:lstStyle/>
          <a:p>
            <a:r>
              <a:rPr lang="en-US" sz="1400" dirty="0" smtClean="0">
                <a:solidFill>
                  <a:srgbClr val="00B0F0"/>
                </a:solidFill>
              </a:rPr>
              <a:t>Justify course and explain nature of degree. This combines 2 of the questions from the paper form.</a:t>
            </a:r>
            <a:endParaRPr lang="en-US" sz="1400" dirty="0">
              <a:solidFill>
                <a:srgbClr val="00B0F0"/>
              </a:solidFill>
            </a:endParaRPr>
          </a:p>
        </p:txBody>
      </p:sp>
      <p:sp>
        <p:nvSpPr>
          <p:cNvPr id="19" name="TextBox 18"/>
          <p:cNvSpPr txBox="1"/>
          <p:nvPr/>
        </p:nvSpPr>
        <p:spPr>
          <a:xfrm>
            <a:off x="9650664" y="2183947"/>
            <a:ext cx="2173045" cy="523220"/>
          </a:xfrm>
          <a:prstGeom prst="rect">
            <a:avLst/>
          </a:prstGeom>
          <a:noFill/>
        </p:spPr>
        <p:txBody>
          <a:bodyPr wrap="square" rtlCol="0">
            <a:spAutoFit/>
          </a:bodyPr>
          <a:lstStyle/>
          <a:p>
            <a:r>
              <a:rPr lang="en-US" sz="1400" dirty="0" smtClean="0">
                <a:solidFill>
                  <a:srgbClr val="00B0F0"/>
                </a:solidFill>
              </a:rPr>
              <a:t>The red outline means the field is required.</a:t>
            </a:r>
            <a:endParaRPr lang="en-US" sz="1400" dirty="0">
              <a:solidFill>
                <a:srgbClr val="00B0F0"/>
              </a:solidFill>
            </a:endParaRPr>
          </a:p>
        </p:txBody>
      </p:sp>
      <p:sp>
        <p:nvSpPr>
          <p:cNvPr id="21" name="Line Callout 1 20"/>
          <p:cNvSpPr/>
          <p:nvPr/>
        </p:nvSpPr>
        <p:spPr>
          <a:xfrm>
            <a:off x="1075764" y="4913277"/>
            <a:ext cx="2861535" cy="1000105"/>
          </a:xfrm>
          <a:prstGeom prst="borderCallout1">
            <a:avLst>
              <a:gd name="adj1" fmla="val -2029"/>
              <a:gd name="adj2" fmla="val 43923"/>
              <a:gd name="adj3" fmla="val -103084"/>
              <a:gd name="adj4" fmla="val 62043"/>
            </a:avLst>
          </a:prstGeom>
          <a:solidFill>
            <a:srgbClr val="FF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5764" y="4959275"/>
            <a:ext cx="2969111" cy="954107"/>
          </a:xfrm>
          <a:prstGeom prst="rect">
            <a:avLst/>
          </a:prstGeom>
          <a:noFill/>
        </p:spPr>
        <p:txBody>
          <a:bodyPr wrap="square" rtlCol="0">
            <a:spAutoFit/>
          </a:bodyPr>
          <a:lstStyle/>
          <a:p>
            <a:r>
              <a:rPr lang="en-US" sz="1400" dirty="0" smtClean="0">
                <a:solidFill>
                  <a:srgbClr val="00B0F0"/>
                </a:solidFill>
              </a:rPr>
              <a:t>Upload required Syllabus here. You can also use this to upload more documents that pertain to your request.</a:t>
            </a:r>
            <a:endParaRPr lang="en-US" sz="1400" dirty="0">
              <a:solidFill>
                <a:srgbClr val="00B0F0"/>
              </a:solidFill>
            </a:endParaRPr>
          </a:p>
        </p:txBody>
      </p:sp>
    </p:spTree>
    <p:extLst>
      <p:ext uri="{BB962C8B-B14F-4D97-AF65-F5344CB8AC3E}">
        <p14:creationId xmlns:p14="http://schemas.microsoft.com/office/powerpoint/2010/main" val="520859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l="1273" t="43124" r="37364" b="33351"/>
          <a:stretch/>
        </p:blipFill>
        <p:spPr>
          <a:xfrm>
            <a:off x="6110344" y="4130426"/>
            <a:ext cx="5938221" cy="2162287"/>
          </a:xfrm>
          <a:prstGeom prst="rect">
            <a:avLst/>
          </a:prstGeom>
        </p:spPr>
      </p:pic>
      <p:pic>
        <p:nvPicPr>
          <p:cNvPr id="36" name="Picture 35"/>
          <p:cNvPicPr>
            <a:picLocks noChangeAspect="1"/>
          </p:cNvPicPr>
          <p:nvPr/>
        </p:nvPicPr>
        <p:blipFill rotWithShape="1">
          <a:blip r:embed="rId4"/>
          <a:srcRect l="1291" t="19365" r="37238" b="65888"/>
          <a:stretch/>
        </p:blipFill>
        <p:spPr>
          <a:xfrm>
            <a:off x="6099587" y="2700170"/>
            <a:ext cx="5943600" cy="1354238"/>
          </a:xfrm>
          <a:prstGeom prst="rect">
            <a:avLst/>
          </a:prstGeom>
        </p:spPr>
      </p:pic>
      <p:pic>
        <p:nvPicPr>
          <p:cNvPr id="2" name="Picture 1"/>
          <p:cNvPicPr>
            <a:picLocks noChangeAspect="1"/>
          </p:cNvPicPr>
          <p:nvPr/>
        </p:nvPicPr>
        <p:blipFill rotWithShape="1">
          <a:blip r:embed="rId5"/>
          <a:srcRect l="1560" t="8318" r="37302" b="69873"/>
          <a:stretch/>
        </p:blipFill>
        <p:spPr>
          <a:xfrm>
            <a:off x="163286" y="917502"/>
            <a:ext cx="5183266" cy="1685139"/>
          </a:xfrm>
          <a:prstGeom prst="rect">
            <a:avLst/>
          </a:prstGeom>
        </p:spPr>
      </p:pic>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6" name="Picture 5"/>
          <p:cNvPicPr>
            <a:picLocks noChangeAspect="1"/>
          </p:cNvPicPr>
          <p:nvPr/>
        </p:nvPicPr>
        <p:blipFill rotWithShape="1">
          <a:blip r:embed="rId5"/>
          <a:srcRect l="1336" t="44227" r="37210" b="37206"/>
          <a:stretch/>
        </p:blipFill>
        <p:spPr>
          <a:xfrm>
            <a:off x="6096000" y="915595"/>
            <a:ext cx="5938222" cy="1635162"/>
          </a:xfrm>
          <a:prstGeom prst="rect">
            <a:avLst/>
          </a:prstGeom>
        </p:spPr>
      </p:pic>
      <p:pic>
        <p:nvPicPr>
          <p:cNvPr id="17" name="Picture 16"/>
          <p:cNvPicPr>
            <a:picLocks noChangeAspect="1"/>
          </p:cNvPicPr>
          <p:nvPr/>
        </p:nvPicPr>
        <p:blipFill rotWithShape="1">
          <a:blip r:embed="rId7"/>
          <a:srcRect l="1237" t="56924" r="37180" b="33703"/>
          <a:stretch/>
        </p:blipFill>
        <p:spPr>
          <a:xfrm>
            <a:off x="163285" y="2742624"/>
            <a:ext cx="5183267" cy="749266"/>
          </a:xfrm>
          <a:prstGeom prst="rect">
            <a:avLst/>
          </a:prstGeom>
        </p:spPr>
      </p:pic>
      <p:pic>
        <p:nvPicPr>
          <p:cNvPr id="19" name="Picture 18"/>
          <p:cNvPicPr>
            <a:picLocks noChangeAspect="1"/>
          </p:cNvPicPr>
          <p:nvPr/>
        </p:nvPicPr>
        <p:blipFill rotWithShape="1">
          <a:blip r:embed="rId8"/>
          <a:srcRect l="1014" t="45481" r="36956" b="14742"/>
          <a:stretch/>
        </p:blipFill>
        <p:spPr>
          <a:xfrm>
            <a:off x="163284" y="3633098"/>
            <a:ext cx="5183267" cy="3156945"/>
          </a:xfrm>
          <a:prstGeom prst="rect">
            <a:avLst/>
          </a:prstGeom>
        </p:spPr>
      </p:pic>
      <p:sp>
        <p:nvSpPr>
          <p:cNvPr id="20" name="TextBox 19"/>
          <p:cNvSpPr txBox="1"/>
          <p:nvPr/>
        </p:nvSpPr>
        <p:spPr>
          <a:xfrm>
            <a:off x="163284" y="2305894"/>
            <a:ext cx="1385817" cy="861774"/>
          </a:xfrm>
          <a:prstGeom prst="rect">
            <a:avLst/>
          </a:prstGeom>
          <a:solidFill>
            <a:schemeClr val="bg1"/>
          </a:solidFill>
          <a:ln w="19050">
            <a:solidFill>
              <a:srgbClr val="00B0F0"/>
            </a:solidFill>
          </a:ln>
        </p:spPr>
        <p:txBody>
          <a:bodyPr wrap="square" rtlCol="0">
            <a:spAutoFit/>
          </a:bodyPr>
          <a:lstStyle/>
          <a:p>
            <a:r>
              <a:rPr lang="en-US" sz="1200" dirty="0" smtClean="0"/>
              <a:t>Different credit boxes appear dependent on the level of the course</a:t>
            </a:r>
            <a:r>
              <a:rPr lang="en-US" sz="1400" dirty="0" smtClean="0"/>
              <a:t>.</a:t>
            </a:r>
            <a:endParaRPr lang="en-US" sz="1400" dirty="0"/>
          </a:p>
        </p:txBody>
      </p:sp>
      <p:sp>
        <p:nvSpPr>
          <p:cNvPr id="21" name="TextBox 20"/>
          <p:cNvSpPr txBox="1"/>
          <p:nvPr/>
        </p:nvSpPr>
        <p:spPr>
          <a:xfrm>
            <a:off x="3453205" y="5056472"/>
            <a:ext cx="1893346" cy="1169551"/>
          </a:xfrm>
          <a:prstGeom prst="rect">
            <a:avLst/>
          </a:prstGeom>
          <a:solidFill>
            <a:schemeClr val="bg1"/>
          </a:solidFill>
          <a:ln w="19050">
            <a:solidFill>
              <a:srgbClr val="00B0F0"/>
            </a:solidFill>
          </a:ln>
        </p:spPr>
        <p:txBody>
          <a:bodyPr wrap="square" rtlCol="0">
            <a:spAutoFit/>
          </a:bodyPr>
          <a:lstStyle/>
          <a:p>
            <a:r>
              <a:rPr lang="en-US" sz="1400" dirty="0" smtClean="0"/>
              <a:t>Justification boxes appear based on combination of credit i.e. 1 to 5, 2 or 3, undergrad/grad.</a:t>
            </a:r>
            <a:endParaRPr lang="en-US" sz="1400" dirty="0"/>
          </a:p>
        </p:txBody>
      </p:sp>
      <p:sp>
        <p:nvSpPr>
          <p:cNvPr id="22" name="TextBox 21"/>
          <p:cNvSpPr txBox="1"/>
          <p:nvPr/>
        </p:nvSpPr>
        <p:spPr>
          <a:xfrm>
            <a:off x="174037" y="3644513"/>
            <a:ext cx="1385817" cy="1015663"/>
          </a:xfrm>
          <a:prstGeom prst="rect">
            <a:avLst/>
          </a:prstGeom>
          <a:solidFill>
            <a:schemeClr val="bg1"/>
          </a:solidFill>
          <a:ln w="19050">
            <a:solidFill>
              <a:srgbClr val="00B0F0"/>
            </a:solidFill>
          </a:ln>
        </p:spPr>
        <p:txBody>
          <a:bodyPr wrap="square" rtlCol="0">
            <a:spAutoFit/>
          </a:bodyPr>
          <a:lstStyle/>
          <a:p>
            <a:r>
              <a:rPr lang="en-US" sz="1200" dirty="0" smtClean="0"/>
              <a:t>Leave blank if credit is not available. Do not put No, None, N/A, 0, etc.</a:t>
            </a:r>
            <a:endParaRPr lang="en-US" sz="1200" dirty="0"/>
          </a:p>
        </p:txBody>
      </p:sp>
      <p:cxnSp>
        <p:nvCxnSpPr>
          <p:cNvPr id="24" name="Straight Arrow Connector 23"/>
          <p:cNvCxnSpPr/>
          <p:nvPr/>
        </p:nvCxnSpPr>
        <p:spPr>
          <a:xfrm>
            <a:off x="1559854" y="3917484"/>
            <a:ext cx="1559864" cy="13814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35773" y="2710234"/>
            <a:ext cx="1420003" cy="830997"/>
          </a:xfrm>
          <a:prstGeom prst="rect">
            <a:avLst/>
          </a:prstGeom>
          <a:solidFill>
            <a:schemeClr val="bg1"/>
          </a:solidFill>
          <a:ln w="19050">
            <a:solidFill>
              <a:srgbClr val="00B0F0"/>
            </a:solidFill>
          </a:ln>
        </p:spPr>
        <p:txBody>
          <a:bodyPr wrap="square" rtlCol="0">
            <a:spAutoFit/>
          </a:bodyPr>
          <a:lstStyle/>
          <a:p>
            <a:r>
              <a:rPr lang="en-US" sz="1200" dirty="0" smtClean="0"/>
              <a:t>Choose</a:t>
            </a:r>
            <a:r>
              <a:rPr lang="en-US" sz="1200" b="1" dirty="0" smtClean="0"/>
              <a:t> Default grading type </a:t>
            </a:r>
            <a:r>
              <a:rPr lang="en-US" sz="1200" dirty="0" smtClean="0"/>
              <a:t>first in order for Alternate option to appear.</a:t>
            </a:r>
            <a:endParaRPr lang="en-US" sz="1200" dirty="0"/>
          </a:p>
        </p:txBody>
      </p:sp>
      <p:cxnSp>
        <p:nvCxnSpPr>
          <p:cNvPr id="31" name="Straight Arrow Connector 30"/>
          <p:cNvCxnSpPr/>
          <p:nvPr/>
        </p:nvCxnSpPr>
        <p:spPr>
          <a:xfrm flipH="1">
            <a:off x="9843247" y="2947595"/>
            <a:ext cx="792526" cy="34424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272631" y="3125732"/>
            <a:ext cx="2390885" cy="163990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90796" y="1118795"/>
            <a:ext cx="53788" cy="5378824"/>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79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6" name="Picture 5"/>
          <p:cNvPicPr>
            <a:picLocks noChangeAspect="1"/>
          </p:cNvPicPr>
          <p:nvPr/>
        </p:nvPicPr>
        <p:blipFill rotWithShape="1">
          <a:blip r:embed="rId4"/>
          <a:srcRect l="1670" t="61939" r="37210" b="9600"/>
          <a:stretch/>
        </p:blipFill>
        <p:spPr>
          <a:xfrm>
            <a:off x="281623" y="1086527"/>
            <a:ext cx="5905949" cy="2506536"/>
          </a:xfrm>
          <a:prstGeom prst="rect">
            <a:avLst/>
          </a:prstGeom>
        </p:spPr>
      </p:pic>
      <p:pic>
        <p:nvPicPr>
          <p:cNvPr id="10" name="Picture 9"/>
          <p:cNvPicPr>
            <a:picLocks noChangeAspect="1"/>
          </p:cNvPicPr>
          <p:nvPr/>
        </p:nvPicPr>
        <p:blipFill rotWithShape="1">
          <a:blip r:embed="rId5"/>
          <a:srcRect l="3127" t="33176" r="24507" b="12402"/>
          <a:stretch/>
        </p:blipFill>
        <p:spPr>
          <a:xfrm>
            <a:off x="6347011" y="1091620"/>
            <a:ext cx="5730193" cy="4092995"/>
          </a:xfrm>
          <a:prstGeom prst="rect">
            <a:avLst/>
          </a:prstGeom>
          <a:ln w="19050">
            <a:noFill/>
          </a:ln>
        </p:spPr>
      </p:pic>
      <p:sp>
        <p:nvSpPr>
          <p:cNvPr id="25" name="TextBox 24"/>
          <p:cNvSpPr txBox="1"/>
          <p:nvPr/>
        </p:nvSpPr>
        <p:spPr>
          <a:xfrm>
            <a:off x="289784" y="3826574"/>
            <a:ext cx="5897788" cy="954107"/>
          </a:xfrm>
          <a:prstGeom prst="rect">
            <a:avLst/>
          </a:prstGeom>
          <a:solidFill>
            <a:schemeClr val="bg1"/>
          </a:solidFill>
          <a:ln w="19050">
            <a:solidFill>
              <a:srgbClr val="00B0F0"/>
            </a:solidFill>
          </a:ln>
        </p:spPr>
        <p:txBody>
          <a:bodyPr wrap="square" rtlCol="0">
            <a:spAutoFit/>
          </a:bodyPr>
          <a:lstStyle/>
          <a:p>
            <a:r>
              <a:rPr lang="en-US" sz="1400" dirty="0" smtClean="0"/>
              <a:t>One example of a credit restriction is when you renumber a course to help prevent students from taking the course again for credit.</a:t>
            </a:r>
          </a:p>
          <a:p>
            <a:endParaRPr lang="en-US" sz="1400" i="1" dirty="0"/>
          </a:p>
          <a:p>
            <a:r>
              <a:rPr lang="en-US" sz="1400" i="1" dirty="0"/>
              <a:t>Example: Credit is not given for both ENVS 301 and ENVS 210</a:t>
            </a:r>
            <a:r>
              <a:rPr lang="en-US" sz="1400" i="1" dirty="0" smtClean="0"/>
              <a:t>.</a:t>
            </a:r>
            <a:endParaRPr lang="en-US" sz="1400" dirty="0"/>
          </a:p>
        </p:txBody>
      </p:sp>
      <p:sp>
        <p:nvSpPr>
          <p:cNvPr id="20" name="TextBox 19"/>
          <p:cNvSpPr txBox="1"/>
          <p:nvPr/>
        </p:nvSpPr>
        <p:spPr>
          <a:xfrm>
            <a:off x="9897035" y="5467796"/>
            <a:ext cx="2148607" cy="307777"/>
          </a:xfrm>
          <a:prstGeom prst="rect">
            <a:avLst/>
          </a:prstGeom>
          <a:solidFill>
            <a:schemeClr val="bg1"/>
          </a:solidFill>
          <a:ln w="19050">
            <a:solidFill>
              <a:srgbClr val="00B0F0"/>
            </a:solidFill>
          </a:ln>
        </p:spPr>
        <p:txBody>
          <a:bodyPr wrap="square" rtlCol="0">
            <a:spAutoFit/>
          </a:bodyPr>
          <a:lstStyle/>
          <a:p>
            <a:r>
              <a:rPr lang="en-US" sz="1400" dirty="0"/>
              <a:t>U</a:t>
            </a:r>
            <a:r>
              <a:rPr lang="en-US" sz="1400" dirty="0" smtClean="0"/>
              <a:t>se U for Unlimited hours</a:t>
            </a:r>
            <a:r>
              <a:rPr lang="en-US" sz="1200" dirty="0" smtClean="0"/>
              <a:t>.</a:t>
            </a:r>
            <a:endParaRPr lang="en-US" sz="1200" dirty="0"/>
          </a:p>
        </p:txBody>
      </p:sp>
      <p:cxnSp>
        <p:nvCxnSpPr>
          <p:cNvPr id="22" name="Straight Arrow Connector 21"/>
          <p:cNvCxnSpPr/>
          <p:nvPr/>
        </p:nvCxnSpPr>
        <p:spPr>
          <a:xfrm flipH="1" flipV="1">
            <a:off x="10477948" y="3848090"/>
            <a:ext cx="32273" cy="160894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1623" y="5461308"/>
            <a:ext cx="9192941" cy="1231106"/>
          </a:xfrm>
          <a:prstGeom prst="rect">
            <a:avLst/>
          </a:prstGeom>
          <a:solidFill>
            <a:schemeClr val="bg1"/>
          </a:solidFill>
          <a:ln w="19050">
            <a:solidFill>
              <a:srgbClr val="00B0F0"/>
            </a:solidFill>
          </a:ln>
        </p:spPr>
        <p:txBody>
          <a:bodyPr wrap="square" rtlCol="0">
            <a:spAutoFit/>
          </a:bodyPr>
          <a:lstStyle/>
          <a:p>
            <a:r>
              <a:rPr lang="en-US" sz="1400" dirty="0" smtClean="0"/>
              <a:t>Enter the </a:t>
            </a:r>
            <a:r>
              <a:rPr lang="en-US" sz="1400" b="1" dirty="0" smtClean="0"/>
              <a:t>repeatable statement </a:t>
            </a:r>
            <a:r>
              <a:rPr lang="en-US" sz="1400" dirty="0" smtClean="0"/>
              <a:t>that you see fit. The Office of the Registrar can add to the statement if needed for clarity.</a:t>
            </a:r>
          </a:p>
          <a:p>
            <a:endParaRPr lang="en-US" sz="1200" i="1" dirty="0" smtClean="0"/>
          </a:p>
          <a:p>
            <a:r>
              <a:rPr lang="en-US" sz="1200" i="1" dirty="0" smtClean="0"/>
              <a:t>Examples:</a:t>
            </a:r>
          </a:p>
          <a:p>
            <a:r>
              <a:rPr lang="en-US" sz="1200" dirty="0" smtClean="0"/>
              <a:t>May be repeated.</a:t>
            </a:r>
          </a:p>
          <a:p>
            <a:r>
              <a:rPr lang="en-US" sz="1200" dirty="0" smtClean="0"/>
              <a:t>May be repeated if topics vary.</a:t>
            </a:r>
          </a:p>
          <a:p>
            <a:r>
              <a:rPr lang="en-US" sz="1200" dirty="0" smtClean="0"/>
              <a:t>May be repeated in separate terms up to 8 hours.</a:t>
            </a:r>
          </a:p>
        </p:txBody>
      </p:sp>
      <p:cxnSp>
        <p:nvCxnSpPr>
          <p:cNvPr id="34" name="Straight Arrow Connector 33"/>
          <p:cNvCxnSpPr/>
          <p:nvPr/>
        </p:nvCxnSpPr>
        <p:spPr>
          <a:xfrm flipH="1" flipV="1">
            <a:off x="8910965" y="4780681"/>
            <a:ext cx="17882" cy="68062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237584" y="3216540"/>
            <a:ext cx="10757" cy="59927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09129" y="1785769"/>
            <a:ext cx="1075765" cy="10758"/>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91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6" name="Picture 5"/>
          <p:cNvPicPr>
            <a:picLocks noChangeAspect="1"/>
          </p:cNvPicPr>
          <p:nvPr/>
        </p:nvPicPr>
        <p:blipFill rotWithShape="1">
          <a:blip r:embed="rId4"/>
          <a:srcRect l="1570" t="33644" r="19282" b="24574"/>
          <a:stretch/>
        </p:blipFill>
        <p:spPr>
          <a:xfrm>
            <a:off x="163285" y="872448"/>
            <a:ext cx="7659444" cy="3840480"/>
          </a:xfrm>
          <a:prstGeom prst="rect">
            <a:avLst/>
          </a:prstGeom>
          <a:ln>
            <a:noFill/>
          </a:ln>
        </p:spPr>
      </p:pic>
      <p:sp>
        <p:nvSpPr>
          <p:cNvPr id="7" name="TextBox 6"/>
          <p:cNvSpPr txBox="1"/>
          <p:nvPr/>
        </p:nvSpPr>
        <p:spPr>
          <a:xfrm>
            <a:off x="7943447" y="1086534"/>
            <a:ext cx="3754418" cy="1815882"/>
          </a:xfrm>
          <a:prstGeom prst="rect">
            <a:avLst/>
          </a:prstGeom>
          <a:solidFill>
            <a:schemeClr val="bg1"/>
          </a:solidFill>
          <a:ln w="19050">
            <a:solidFill>
              <a:srgbClr val="00B0F0"/>
            </a:solidFill>
          </a:ln>
        </p:spPr>
        <p:txBody>
          <a:bodyPr wrap="square" rtlCol="0">
            <a:spAutoFit/>
          </a:bodyPr>
          <a:lstStyle/>
          <a:p>
            <a:r>
              <a:rPr lang="en-US" sz="1400" dirty="0" smtClean="0"/>
              <a:t>The </a:t>
            </a:r>
            <a:r>
              <a:rPr lang="en-US" sz="1400" b="1" dirty="0" smtClean="0"/>
              <a:t>Advisory Statements </a:t>
            </a:r>
            <a:r>
              <a:rPr lang="en-US" sz="1400" dirty="0" smtClean="0"/>
              <a:t>will appear in the Catalog entry as they are written here. Be careful not to repeat the same information in multiple boxes.</a:t>
            </a:r>
          </a:p>
          <a:p>
            <a:endParaRPr lang="en-US" sz="1400" i="1" dirty="0" smtClean="0"/>
          </a:p>
          <a:p>
            <a:r>
              <a:rPr lang="en-US" sz="1400" i="1" dirty="0" smtClean="0"/>
              <a:t>Example of duplicate information:</a:t>
            </a:r>
            <a:endParaRPr lang="en-US" sz="1400" dirty="0"/>
          </a:p>
          <a:p>
            <a:r>
              <a:rPr lang="en-US" sz="1400" b="1" dirty="0" smtClean="0"/>
              <a:t>Prerequisites: </a:t>
            </a:r>
            <a:r>
              <a:rPr lang="en-US" sz="1400" dirty="0" smtClean="0"/>
              <a:t>For majors only.</a:t>
            </a:r>
          </a:p>
          <a:p>
            <a:r>
              <a:rPr lang="en-US" sz="1400" b="1" dirty="0" smtClean="0"/>
              <a:t>Restricted Audience: </a:t>
            </a:r>
            <a:r>
              <a:rPr lang="en-US" sz="1400" dirty="0" smtClean="0"/>
              <a:t>For majors in ENVS only.</a:t>
            </a:r>
            <a:endParaRPr lang="en-US" sz="1400" dirty="0"/>
          </a:p>
        </p:txBody>
      </p:sp>
      <p:sp>
        <p:nvSpPr>
          <p:cNvPr id="2" name="TextBox 1"/>
          <p:cNvSpPr txBox="1"/>
          <p:nvPr/>
        </p:nvSpPr>
        <p:spPr>
          <a:xfrm>
            <a:off x="163285" y="5024544"/>
            <a:ext cx="4215077" cy="1645914"/>
          </a:xfrm>
          <a:prstGeom prst="rect">
            <a:avLst/>
          </a:prstGeom>
          <a:solidFill>
            <a:schemeClr val="bg1"/>
          </a:solidFill>
          <a:ln w="19050">
            <a:solidFill>
              <a:srgbClr val="00B0F0"/>
            </a:solidFill>
          </a:ln>
        </p:spPr>
        <p:txBody>
          <a:bodyPr wrap="square" rtlCol="0">
            <a:spAutoFit/>
          </a:bodyPr>
          <a:lstStyle/>
          <a:p>
            <a:r>
              <a:rPr lang="en-US" sz="1200" dirty="0" smtClean="0"/>
              <a:t>Make sure the </a:t>
            </a:r>
            <a:r>
              <a:rPr lang="en-US" sz="1200" b="1" dirty="0" smtClean="0"/>
              <a:t>Prerequisites</a:t>
            </a:r>
            <a:r>
              <a:rPr lang="en-US" sz="1200" dirty="0" smtClean="0"/>
              <a:t> are understandable to the student.</a:t>
            </a:r>
          </a:p>
          <a:p>
            <a:endParaRPr lang="en-US" sz="1400" i="1" dirty="0" smtClean="0"/>
          </a:p>
          <a:p>
            <a:r>
              <a:rPr lang="en-US" sz="1200" i="1" dirty="0" smtClean="0"/>
              <a:t>Example:</a:t>
            </a:r>
            <a:r>
              <a:rPr lang="en-US" sz="1200" dirty="0" smtClean="0"/>
              <a:t> The prerequisite </a:t>
            </a:r>
            <a:r>
              <a:rPr lang="en-US" sz="1200" dirty="0"/>
              <a:t>statement 'CS 225 and CS 373 or MATH 444.' It's ambiguous. It could mean '(CS 225 and CS 373) or (MATH 444), or perhaps '(CS 225) and (CS 373 or MATH 444).' Assuming it's the latter, the use of a semicolon gives the clear meaning by separating the intended groupings: 'CS 225; CS 373 or MATH 444.' </a:t>
            </a:r>
          </a:p>
        </p:txBody>
      </p:sp>
      <p:sp>
        <p:nvSpPr>
          <p:cNvPr id="8" name="TextBox 7"/>
          <p:cNvSpPr txBox="1"/>
          <p:nvPr/>
        </p:nvSpPr>
        <p:spPr>
          <a:xfrm>
            <a:off x="1925618" y="1452285"/>
            <a:ext cx="5593977" cy="738664"/>
          </a:xfrm>
          <a:prstGeom prst="rect">
            <a:avLst/>
          </a:prstGeom>
          <a:noFill/>
          <a:ln w="19050">
            <a:solidFill>
              <a:srgbClr val="00B0F0"/>
            </a:solidFill>
          </a:ln>
        </p:spPr>
        <p:txBody>
          <a:bodyPr wrap="square" rtlCol="0">
            <a:spAutoFit/>
          </a:bodyPr>
          <a:lstStyle/>
          <a:p>
            <a:r>
              <a:rPr lang="en-US" sz="1400" dirty="0" smtClean="0"/>
              <a:t>Always use SUBJ NUM, not full course name or only the number.</a:t>
            </a:r>
          </a:p>
          <a:p>
            <a:r>
              <a:rPr lang="en-US" sz="1400" i="1" dirty="0" smtClean="0"/>
              <a:t>Example: </a:t>
            </a:r>
            <a:r>
              <a:rPr lang="en-US" sz="1400" dirty="0" smtClean="0"/>
              <a:t>ENVS 101 and ENVS 102.</a:t>
            </a:r>
          </a:p>
          <a:p>
            <a:r>
              <a:rPr lang="en-US" sz="1400" b="1" dirty="0" smtClean="0"/>
              <a:t>NOT</a:t>
            </a:r>
            <a:r>
              <a:rPr lang="en-US" sz="1400" dirty="0" smtClean="0"/>
              <a:t> ENVS 101 </a:t>
            </a:r>
            <a:r>
              <a:rPr lang="en-US" sz="1400" dirty="0" smtClean="0">
                <a:solidFill>
                  <a:srgbClr val="FF0000"/>
                </a:solidFill>
              </a:rPr>
              <a:t>and 102.</a:t>
            </a:r>
            <a:endParaRPr lang="en-US" sz="1400" dirty="0">
              <a:solidFill>
                <a:srgbClr val="FF0000"/>
              </a:solidFill>
            </a:endParaRPr>
          </a:p>
        </p:txBody>
      </p:sp>
      <p:sp>
        <p:nvSpPr>
          <p:cNvPr id="9" name="TextBox 8"/>
          <p:cNvSpPr txBox="1"/>
          <p:nvPr/>
        </p:nvSpPr>
        <p:spPr>
          <a:xfrm>
            <a:off x="7943447" y="3548356"/>
            <a:ext cx="3754418" cy="1169551"/>
          </a:xfrm>
          <a:prstGeom prst="rect">
            <a:avLst/>
          </a:prstGeom>
          <a:solidFill>
            <a:schemeClr val="bg1"/>
          </a:solidFill>
          <a:ln w="19050">
            <a:solidFill>
              <a:srgbClr val="00B0F0"/>
            </a:solidFill>
          </a:ln>
        </p:spPr>
        <p:txBody>
          <a:bodyPr wrap="square" rtlCol="0">
            <a:spAutoFit/>
          </a:bodyPr>
          <a:lstStyle/>
          <a:p>
            <a:r>
              <a:rPr lang="en-US" sz="1400" b="1" dirty="0" smtClean="0"/>
              <a:t>Restricted Audience Statement: </a:t>
            </a:r>
            <a:r>
              <a:rPr lang="en-US" sz="1400" dirty="0" smtClean="0"/>
              <a:t>This is only an advisory statement. It is up to the department scheduler to put the restriction on the section in Banner if you truly want to restrict the students registering.</a:t>
            </a:r>
            <a:endParaRPr lang="en-US" sz="1400" dirty="0"/>
          </a:p>
        </p:txBody>
      </p:sp>
      <p:cxnSp>
        <p:nvCxnSpPr>
          <p:cNvPr id="11" name="Straight Arrow Connector 10"/>
          <p:cNvCxnSpPr/>
          <p:nvPr/>
        </p:nvCxnSpPr>
        <p:spPr>
          <a:xfrm flipH="1">
            <a:off x="7424890" y="4165404"/>
            <a:ext cx="570156"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srcRect l="12000" t="34807" r="20941" b="43796"/>
          <a:stretch/>
        </p:blipFill>
        <p:spPr>
          <a:xfrm>
            <a:off x="5238935" y="5028764"/>
            <a:ext cx="6445303" cy="1645249"/>
          </a:xfrm>
          <a:prstGeom prst="rect">
            <a:avLst/>
          </a:prstGeom>
          <a:ln w="19050">
            <a:solidFill>
              <a:srgbClr val="00B0F0"/>
            </a:solidFill>
          </a:ln>
        </p:spPr>
      </p:pic>
      <p:cxnSp>
        <p:nvCxnSpPr>
          <p:cNvPr id="14" name="Elbow Connector 13"/>
          <p:cNvCxnSpPr>
            <a:stCxn id="7" idx="3"/>
            <a:endCxn id="10" idx="3"/>
          </p:cNvCxnSpPr>
          <p:nvPr/>
        </p:nvCxnSpPr>
        <p:spPr>
          <a:xfrm flipH="1">
            <a:off x="11684238" y="1994475"/>
            <a:ext cx="13627" cy="3856914"/>
          </a:xfrm>
          <a:prstGeom prst="bentConnector3">
            <a:avLst>
              <a:gd name="adj1" fmla="val -1677552"/>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28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61"/>
            <a:ext cx="12192000" cy="699652"/>
          </a:xfrm>
          <a:prstGeom prst="rect">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162991"/>
            <a:ext cx="2139044" cy="353144"/>
          </a:xfrm>
          <a:prstGeom prst="rect">
            <a:avLst/>
          </a:prstGeom>
        </p:spPr>
      </p:pic>
      <p:sp>
        <p:nvSpPr>
          <p:cNvPr id="5" name="TextBox 4"/>
          <p:cNvSpPr txBox="1"/>
          <p:nvPr/>
        </p:nvSpPr>
        <p:spPr>
          <a:xfrm>
            <a:off x="7647215" y="-13683"/>
            <a:ext cx="4544785" cy="715896"/>
          </a:xfrm>
          <a:prstGeom prst="rect">
            <a:avLst/>
          </a:prstGeom>
          <a:noFill/>
        </p:spPr>
        <p:txBody>
          <a:bodyPr wrap="square" rtlCol="0">
            <a:spAutoFit/>
          </a:bodyPr>
          <a:lstStyle/>
          <a:p>
            <a:r>
              <a:rPr lang="en-US" sz="4000" dirty="0" smtClean="0">
                <a:solidFill>
                  <a:schemeClr val="bg1"/>
                </a:solidFill>
              </a:rPr>
              <a:t>Propose New Course</a:t>
            </a:r>
            <a:endParaRPr lang="en-US" sz="4000" dirty="0">
              <a:solidFill>
                <a:schemeClr val="bg1"/>
              </a:solidFill>
            </a:endParaRPr>
          </a:p>
        </p:txBody>
      </p:sp>
      <p:pic>
        <p:nvPicPr>
          <p:cNvPr id="2" name="Picture 1"/>
          <p:cNvPicPr>
            <a:picLocks noChangeAspect="1"/>
          </p:cNvPicPr>
          <p:nvPr/>
        </p:nvPicPr>
        <p:blipFill rotWithShape="1">
          <a:blip r:embed="rId4"/>
          <a:srcRect l="1611" t="46962" r="40474" b="42692"/>
          <a:stretch/>
        </p:blipFill>
        <p:spPr>
          <a:xfrm>
            <a:off x="349263" y="1984689"/>
            <a:ext cx="5604733" cy="950976"/>
          </a:xfrm>
          <a:prstGeom prst="rect">
            <a:avLst/>
          </a:prstGeom>
          <a:ln>
            <a:noFill/>
          </a:ln>
        </p:spPr>
      </p:pic>
      <p:pic>
        <p:nvPicPr>
          <p:cNvPr id="6" name="Picture 5"/>
          <p:cNvPicPr>
            <a:picLocks noChangeAspect="1"/>
          </p:cNvPicPr>
          <p:nvPr/>
        </p:nvPicPr>
        <p:blipFill rotWithShape="1">
          <a:blip r:embed="rId5"/>
          <a:srcRect l="1722" t="33995" r="17241" b="36043"/>
          <a:stretch/>
        </p:blipFill>
        <p:spPr>
          <a:xfrm>
            <a:off x="324881" y="3388800"/>
            <a:ext cx="7842324" cy="2753957"/>
          </a:xfrm>
          <a:prstGeom prst="rect">
            <a:avLst/>
          </a:prstGeom>
        </p:spPr>
      </p:pic>
      <p:pic>
        <p:nvPicPr>
          <p:cNvPr id="7" name="Picture 6"/>
          <p:cNvPicPr>
            <a:picLocks noChangeAspect="1"/>
          </p:cNvPicPr>
          <p:nvPr/>
        </p:nvPicPr>
        <p:blipFill>
          <a:blip r:embed="rId6"/>
          <a:stretch>
            <a:fillRect/>
          </a:stretch>
        </p:blipFill>
        <p:spPr>
          <a:xfrm>
            <a:off x="6790944" y="1091912"/>
            <a:ext cx="4565884" cy="1810988"/>
          </a:xfrm>
          <a:prstGeom prst="rect">
            <a:avLst/>
          </a:prstGeom>
        </p:spPr>
      </p:pic>
      <p:sp>
        <p:nvSpPr>
          <p:cNvPr id="8" name="TextBox 7"/>
          <p:cNvSpPr txBox="1"/>
          <p:nvPr/>
        </p:nvSpPr>
        <p:spPr>
          <a:xfrm>
            <a:off x="8445809" y="3405929"/>
            <a:ext cx="2947595" cy="1200329"/>
          </a:xfrm>
          <a:prstGeom prst="rect">
            <a:avLst/>
          </a:prstGeom>
          <a:solidFill>
            <a:schemeClr val="bg1"/>
          </a:solidFill>
          <a:ln w="19050">
            <a:solidFill>
              <a:srgbClr val="00B0F0"/>
            </a:solidFill>
          </a:ln>
        </p:spPr>
        <p:txBody>
          <a:bodyPr wrap="square" rtlCol="0">
            <a:spAutoFit/>
          </a:bodyPr>
          <a:lstStyle/>
          <a:p>
            <a:r>
              <a:rPr lang="en-US" dirty="0" smtClean="0"/>
              <a:t>If a title appears, the course is already in use. It should say “Course Not Found” if it is an available course.</a:t>
            </a:r>
            <a:endParaRPr lang="en-US" dirty="0"/>
          </a:p>
        </p:txBody>
      </p:sp>
      <p:sp>
        <p:nvSpPr>
          <p:cNvPr id="17" name="TextBox 16"/>
          <p:cNvSpPr txBox="1"/>
          <p:nvPr/>
        </p:nvSpPr>
        <p:spPr>
          <a:xfrm>
            <a:off x="8487785" y="5486836"/>
            <a:ext cx="2905620" cy="646331"/>
          </a:xfrm>
          <a:prstGeom prst="rect">
            <a:avLst/>
          </a:prstGeom>
          <a:solidFill>
            <a:schemeClr val="bg1"/>
          </a:solidFill>
          <a:ln w="19050">
            <a:solidFill>
              <a:srgbClr val="00B0F0"/>
            </a:solidFill>
          </a:ln>
        </p:spPr>
        <p:txBody>
          <a:bodyPr wrap="square" rtlCol="0">
            <a:spAutoFit/>
          </a:bodyPr>
          <a:lstStyle/>
          <a:p>
            <a:r>
              <a:rPr lang="en-US" dirty="0" smtClean="0"/>
              <a:t>When possible, use the same number for each subject.</a:t>
            </a:r>
            <a:endParaRPr lang="en-US" dirty="0"/>
          </a:p>
        </p:txBody>
      </p:sp>
      <p:sp>
        <p:nvSpPr>
          <p:cNvPr id="9" name="TextBox 8"/>
          <p:cNvSpPr txBox="1"/>
          <p:nvPr/>
        </p:nvSpPr>
        <p:spPr>
          <a:xfrm>
            <a:off x="379742" y="1091912"/>
            <a:ext cx="5487836" cy="646331"/>
          </a:xfrm>
          <a:prstGeom prst="rect">
            <a:avLst/>
          </a:prstGeom>
          <a:solidFill>
            <a:schemeClr val="bg1"/>
          </a:solidFill>
          <a:ln w="19050">
            <a:solidFill>
              <a:srgbClr val="00B0F0"/>
            </a:solidFill>
          </a:ln>
        </p:spPr>
        <p:txBody>
          <a:bodyPr wrap="square" rtlCol="0">
            <a:spAutoFit/>
          </a:bodyPr>
          <a:lstStyle/>
          <a:p>
            <a:r>
              <a:rPr lang="en-US" dirty="0" smtClean="0"/>
              <a:t>To add a cross-list, click the green plus sign. A new window will pop-up so you can choose the course.</a:t>
            </a:r>
            <a:endParaRPr lang="en-US" dirty="0"/>
          </a:p>
        </p:txBody>
      </p:sp>
      <p:cxnSp>
        <p:nvCxnSpPr>
          <p:cNvPr id="13" name="Straight Arrow Connector 12"/>
          <p:cNvCxnSpPr/>
          <p:nvPr/>
        </p:nvCxnSpPr>
        <p:spPr>
          <a:xfrm>
            <a:off x="5669280" y="1738243"/>
            <a:ext cx="0" cy="590429"/>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V="1">
            <a:off x="5867578" y="1415077"/>
            <a:ext cx="923366" cy="1"/>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1"/>
          </p:cNvCxnSpPr>
          <p:nvPr/>
        </p:nvCxnSpPr>
        <p:spPr>
          <a:xfrm flipH="1">
            <a:off x="5867578" y="4006094"/>
            <a:ext cx="2578231" cy="24891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33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1898</Words>
  <Application>Microsoft Office PowerPoint</Application>
  <PresentationFormat>Widescreen</PresentationFormat>
  <Paragraphs>162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CIM</vt:lpstr>
      <vt:lpstr>https://nextcourses.illinois.edu/courseadmin/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 at Urbana-Champaign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dc:title>
  <dc:creator>Snook, Rebecca Lena</dc:creator>
  <cp:lastModifiedBy>King, Robbin Lyn</cp:lastModifiedBy>
  <cp:revision>142</cp:revision>
  <cp:lastPrinted>2015-05-08T17:34:34Z</cp:lastPrinted>
  <dcterms:created xsi:type="dcterms:W3CDTF">2015-04-29T19:39:53Z</dcterms:created>
  <dcterms:modified xsi:type="dcterms:W3CDTF">2020-04-21T18:42:56Z</dcterms:modified>
</cp:coreProperties>
</file>