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2" r:id="rId8"/>
    <p:sldId id="270" r:id="rId9"/>
    <p:sldId id="264" r:id="rId10"/>
    <p:sldId id="267" r:id="rId11"/>
    <p:sldId id="271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7" autoAdjust="0"/>
    <p:restoredTop sz="94660"/>
  </p:normalViewPr>
  <p:slideViewPr>
    <p:cSldViewPr>
      <p:cViewPr varScale="1">
        <p:scale>
          <a:sx n="124" d="100"/>
          <a:sy n="124" d="100"/>
        </p:scale>
        <p:origin x="124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5952744"/>
            <a:ext cx="9144000" cy="90525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432" y="472440"/>
            <a:ext cx="6495288" cy="123748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60679" y="623315"/>
            <a:ext cx="842264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ED7D3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13294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ED7D3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ED7D3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5952744"/>
            <a:ext cx="9144000" cy="90525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08214" y="943356"/>
            <a:ext cx="5327571" cy="154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ED7D3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5279" y="2073147"/>
            <a:ext cx="6961505" cy="40125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13294B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hs.illinois.edu/undergrad-ahs-ict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7999"/>
            <a:chOff x="0" y="0"/>
            <a:chExt cx="9144000" cy="6857999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7999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8129" y="6255075"/>
              <a:ext cx="1832649" cy="318663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4401944" y="2816859"/>
            <a:ext cx="3860165" cy="2275205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12700" marR="5080">
              <a:lnSpc>
                <a:spcPct val="89700"/>
              </a:lnSpc>
              <a:spcBef>
                <a:spcPts val="595"/>
              </a:spcBef>
            </a:pPr>
            <a:r>
              <a:rPr sz="4000" b="1" dirty="0">
                <a:solidFill>
                  <a:srgbClr val="FFFFFF"/>
                </a:solidFill>
                <a:latin typeface="Georgia"/>
                <a:cs typeface="Georgia"/>
              </a:rPr>
              <a:t>Inte</a:t>
            </a:r>
            <a:r>
              <a:rPr sz="4000" b="1" spc="-5" dirty="0">
                <a:solidFill>
                  <a:srgbClr val="FFFFFF"/>
                </a:solidFill>
                <a:latin typeface="Georgia"/>
                <a:cs typeface="Georgia"/>
              </a:rPr>
              <a:t>rc</a:t>
            </a:r>
            <a:r>
              <a:rPr sz="4000" b="1" spc="-10" dirty="0">
                <a:solidFill>
                  <a:srgbClr val="FFFFFF"/>
                </a:solidFill>
                <a:latin typeface="Georgia"/>
                <a:cs typeface="Georgia"/>
              </a:rPr>
              <a:t>o</a:t>
            </a:r>
            <a:r>
              <a:rPr sz="4000" b="1" spc="-5" dirty="0">
                <a:solidFill>
                  <a:srgbClr val="FFFFFF"/>
                </a:solidFill>
                <a:latin typeface="Georgia"/>
                <a:cs typeface="Georgia"/>
              </a:rPr>
              <a:t>ll</a:t>
            </a:r>
            <a:r>
              <a:rPr sz="4000" b="1" dirty="0">
                <a:solidFill>
                  <a:srgbClr val="FFFFFF"/>
                </a:solidFill>
                <a:latin typeface="Georgia"/>
                <a:cs typeface="Georgia"/>
              </a:rPr>
              <a:t>e</a:t>
            </a:r>
            <a:r>
              <a:rPr sz="4000" b="1" spc="5" dirty="0">
                <a:solidFill>
                  <a:srgbClr val="FFFFFF"/>
                </a:solidFill>
                <a:latin typeface="Georgia"/>
                <a:cs typeface="Georgia"/>
              </a:rPr>
              <a:t>g</a:t>
            </a:r>
            <a:r>
              <a:rPr sz="4000" b="1" spc="-5" dirty="0">
                <a:solidFill>
                  <a:srgbClr val="FFFFFF"/>
                </a:solidFill>
                <a:latin typeface="Georgia"/>
                <a:cs typeface="Georgia"/>
              </a:rPr>
              <a:t>i</a:t>
            </a:r>
            <a:r>
              <a:rPr sz="4000" b="1" dirty="0">
                <a:solidFill>
                  <a:srgbClr val="FFFFFF"/>
                </a:solidFill>
                <a:latin typeface="Georgia"/>
                <a:cs typeface="Georgia"/>
              </a:rPr>
              <a:t>ate  </a:t>
            </a:r>
            <a:r>
              <a:rPr sz="4000" b="1" spc="-5" dirty="0">
                <a:solidFill>
                  <a:srgbClr val="FFFFFF"/>
                </a:solidFill>
                <a:latin typeface="Georgia"/>
                <a:cs typeface="Georgia"/>
              </a:rPr>
              <a:t>Transfer </a:t>
            </a:r>
            <a:r>
              <a:rPr sz="4000" b="1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4000" b="1" spc="-5" dirty="0">
                <a:solidFill>
                  <a:srgbClr val="FFFFFF"/>
                </a:solidFill>
                <a:latin typeface="Georgia"/>
                <a:cs typeface="Georgia"/>
              </a:rPr>
              <a:t>Information </a:t>
            </a:r>
            <a:r>
              <a:rPr sz="4000" b="1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4000" b="1" spc="-5" dirty="0">
                <a:solidFill>
                  <a:srgbClr val="FFFFFF"/>
                </a:solidFill>
                <a:latin typeface="Georgia"/>
                <a:cs typeface="Georgia"/>
              </a:rPr>
              <a:t>Session</a:t>
            </a:r>
            <a:endParaRPr sz="4000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050924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Interdisciplinary Health Sciences Major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8224" y="0"/>
            <a:ext cx="8875776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0679" y="327659"/>
            <a:ext cx="61175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5" dirty="0">
                <a:solidFill>
                  <a:srgbClr val="13294B"/>
                </a:solidFill>
              </a:rPr>
              <a:t>Want</a:t>
            </a:r>
            <a:r>
              <a:rPr sz="4400" spc="-5" dirty="0">
                <a:solidFill>
                  <a:srgbClr val="13294B"/>
                </a:solidFill>
              </a:rPr>
              <a:t> </a:t>
            </a:r>
            <a:r>
              <a:rPr sz="4400" spc="-25" dirty="0">
                <a:solidFill>
                  <a:srgbClr val="13294B"/>
                </a:solidFill>
              </a:rPr>
              <a:t>to</a:t>
            </a:r>
            <a:r>
              <a:rPr sz="4400" spc="-5" dirty="0">
                <a:solidFill>
                  <a:srgbClr val="13294B"/>
                </a:solidFill>
              </a:rPr>
              <a:t> apply </a:t>
            </a:r>
            <a:r>
              <a:rPr sz="4400" spc="-25" dirty="0">
                <a:solidFill>
                  <a:srgbClr val="13294B"/>
                </a:solidFill>
              </a:rPr>
              <a:t>to</a:t>
            </a:r>
            <a:r>
              <a:rPr sz="4400" spc="-5" dirty="0">
                <a:solidFill>
                  <a:srgbClr val="13294B"/>
                </a:solidFill>
              </a:rPr>
              <a:t> </a:t>
            </a:r>
            <a:r>
              <a:rPr sz="4400" spc="-30" dirty="0">
                <a:solidFill>
                  <a:srgbClr val="13294B"/>
                </a:solidFill>
              </a:rPr>
              <a:t>transfer?</a:t>
            </a:r>
            <a:endParaRPr sz="4400"/>
          </a:p>
        </p:txBody>
      </p:sp>
      <p:sp>
        <p:nvSpPr>
          <p:cNvPr id="5" name="object 5"/>
          <p:cNvSpPr txBox="1"/>
          <p:nvPr/>
        </p:nvSpPr>
        <p:spPr>
          <a:xfrm>
            <a:off x="4028439" y="2425699"/>
            <a:ext cx="2915920" cy="100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solidFill>
                  <a:srgbClr val="13294B"/>
                </a:solidFill>
                <a:latin typeface="Calibri"/>
                <a:cs typeface="Calibri"/>
              </a:rPr>
              <a:t>Spring</a:t>
            </a:r>
            <a:r>
              <a:rPr sz="2400" i="1" spc="-2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400" i="1" spc="-55" dirty="0">
                <a:solidFill>
                  <a:srgbClr val="13294B"/>
                </a:solidFill>
                <a:latin typeface="Calibri"/>
                <a:cs typeface="Calibri"/>
              </a:rPr>
              <a:t>Term</a:t>
            </a:r>
            <a:endParaRPr sz="2400" i="1" dirty="0">
              <a:latin typeface="Calibri"/>
              <a:cs typeface="Calibri"/>
            </a:endParaRPr>
          </a:p>
          <a:p>
            <a:pPr marL="594995" indent="-342900">
              <a:lnSpc>
                <a:spcPct val="100000"/>
              </a:lnSpc>
              <a:spcBef>
                <a:spcPts val="15"/>
              </a:spcBef>
              <a:buFont typeface="Arial" panose="020B0604020202020204" pitchFamily="34" charset="0"/>
              <a:buChar char="•"/>
            </a:pPr>
            <a:r>
              <a:rPr sz="2000" dirty="0">
                <a:solidFill>
                  <a:srgbClr val="13294B"/>
                </a:solidFill>
                <a:latin typeface="Calibri"/>
                <a:cs typeface="Calibri"/>
              </a:rPr>
              <a:t>8</a:t>
            </a:r>
            <a:r>
              <a:rPr sz="1950" baseline="25641" dirty="0">
                <a:solidFill>
                  <a:srgbClr val="13294B"/>
                </a:solidFill>
                <a:latin typeface="Calibri"/>
                <a:cs typeface="Calibri"/>
              </a:rPr>
              <a:t>th</a:t>
            </a:r>
            <a:r>
              <a:rPr sz="1950" spc="232" baseline="25641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3294B"/>
                </a:solidFill>
                <a:latin typeface="Calibri"/>
                <a:cs typeface="Calibri"/>
              </a:rPr>
              <a:t>Friday</a:t>
            </a:r>
            <a:r>
              <a:rPr sz="2000" spc="-2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of</a:t>
            </a:r>
            <a:r>
              <a:rPr sz="2000" spc="-1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semester</a:t>
            </a:r>
            <a:endParaRPr sz="2000" dirty="0">
              <a:latin typeface="Calibri"/>
              <a:cs typeface="Calibri"/>
            </a:endParaRPr>
          </a:p>
          <a:p>
            <a:pPr marL="570229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June</a:t>
            </a:r>
            <a:r>
              <a:rPr sz="2000" spc="-2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3294B"/>
                </a:solidFill>
                <a:latin typeface="Calibri"/>
                <a:cs typeface="Calibri"/>
              </a:rPr>
              <a:t>1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1768" y="2086416"/>
            <a:ext cx="3855721" cy="1636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7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66700" algn="l"/>
              </a:tabLst>
            </a:pPr>
            <a:r>
              <a:rPr sz="2400" spc="-5" dirty="0">
                <a:solidFill>
                  <a:srgbClr val="13294B"/>
                </a:solidFill>
                <a:latin typeface="Calibri"/>
                <a:cs typeface="Calibri"/>
              </a:rPr>
              <a:t>Deadlines:</a:t>
            </a:r>
            <a:r>
              <a:rPr sz="2400" spc="-2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endParaRPr lang="en-US" sz="2400" spc="-25" dirty="0">
              <a:solidFill>
                <a:srgbClr val="13294B"/>
              </a:solidFill>
              <a:latin typeface="Calibri"/>
              <a:cs typeface="Calibri"/>
            </a:endParaRPr>
          </a:p>
          <a:p>
            <a:pPr marL="495300" lvl="1">
              <a:spcBef>
                <a:spcPts val="100"/>
              </a:spcBef>
              <a:tabLst>
                <a:tab pos="266700" algn="l"/>
              </a:tabLst>
            </a:pPr>
            <a:r>
              <a:rPr sz="2400" i="1" spc="-20" dirty="0">
                <a:solidFill>
                  <a:srgbClr val="13294B"/>
                </a:solidFill>
                <a:latin typeface="Calibri"/>
                <a:cs typeface="Calibri"/>
              </a:rPr>
              <a:t>Fall </a:t>
            </a:r>
            <a:r>
              <a:rPr sz="2400" i="1" spc="-55" dirty="0">
                <a:solidFill>
                  <a:srgbClr val="13294B"/>
                </a:solidFill>
                <a:latin typeface="Calibri"/>
                <a:cs typeface="Calibri"/>
              </a:rPr>
              <a:t>Term</a:t>
            </a:r>
            <a:endParaRPr sz="2400" i="1" dirty="0">
              <a:latin typeface="Calibri"/>
              <a:cs typeface="Calibri"/>
            </a:endParaRPr>
          </a:p>
          <a:p>
            <a:pPr marL="838200" indent="-342900">
              <a:lnSpc>
                <a:spcPct val="100000"/>
              </a:lnSpc>
              <a:spcBef>
                <a:spcPts val="15"/>
              </a:spcBef>
              <a:buFont typeface="Arial" panose="020B0604020202020204" pitchFamily="34" charset="0"/>
              <a:buChar char="•"/>
            </a:pP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1</a:t>
            </a:r>
            <a:r>
              <a:rPr sz="1950" spc="-7" baseline="25641" dirty="0">
                <a:solidFill>
                  <a:srgbClr val="13294B"/>
                </a:solidFill>
                <a:latin typeface="Calibri"/>
                <a:cs typeface="Calibri"/>
              </a:rPr>
              <a:t>st</a:t>
            </a:r>
            <a:r>
              <a:rPr sz="1950" spc="225" baseline="25641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3294B"/>
                </a:solidFill>
                <a:latin typeface="Calibri"/>
                <a:cs typeface="Calibri"/>
              </a:rPr>
              <a:t>Friday</a:t>
            </a:r>
            <a:r>
              <a:rPr sz="2000" spc="-2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of</a:t>
            </a:r>
            <a:r>
              <a:rPr sz="2000" spc="-2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semester</a:t>
            </a:r>
            <a:endParaRPr sz="2000" dirty="0">
              <a:latin typeface="Calibri"/>
              <a:cs typeface="Calibri"/>
            </a:endParaRPr>
          </a:p>
          <a:p>
            <a:pPr marL="838200" indent="-342900">
              <a:lnSpc>
                <a:spcPts val="2150"/>
              </a:lnSpc>
              <a:buFont typeface="Arial" panose="020B0604020202020204" pitchFamily="34" charset="0"/>
              <a:buChar char="•"/>
            </a:pPr>
            <a:r>
              <a:rPr sz="2000" dirty="0">
                <a:solidFill>
                  <a:srgbClr val="13294B"/>
                </a:solidFill>
                <a:latin typeface="Calibri"/>
                <a:cs typeface="Calibri"/>
              </a:rPr>
              <a:t>8</a:t>
            </a:r>
            <a:r>
              <a:rPr sz="1950" baseline="25641" dirty="0">
                <a:solidFill>
                  <a:srgbClr val="13294B"/>
                </a:solidFill>
                <a:latin typeface="Calibri"/>
                <a:cs typeface="Calibri"/>
              </a:rPr>
              <a:t>th</a:t>
            </a:r>
            <a:r>
              <a:rPr sz="1950" spc="217" baseline="25641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3294B"/>
                </a:solidFill>
                <a:latin typeface="Calibri"/>
                <a:cs typeface="Calibri"/>
              </a:rPr>
              <a:t>Friday</a:t>
            </a:r>
            <a:r>
              <a:rPr sz="2000" spc="-3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of</a:t>
            </a:r>
            <a:r>
              <a:rPr sz="2000" spc="-2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semester</a:t>
            </a:r>
            <a:endParaRPr sz="2000" dirty="0">
              <a:latin typeface="Calibri"/>
              <a:cs typeface="Calibri"/>
            </a:endParaRPr>
          </a:p>
          <a:p>
            <a:pPr marL="838200" indent="-342900">
              <a:lnSpc>
                <a:spcPts val="2150"/>
              </a:lnSpc>
              <a:buFont typeface="Arial" panose="020B0604020202020204" pitchFamily="34" charset="0"/>
              <a:buChar char="•"/>
            </a:pP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January</a:t>
            </a:r>
            <a:r>
              <a:rPr sz="2000" spc="-2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13294B"/>
                </a:solidFill>
                <a:latin typeface="Calibri"/>
                <a:cs typeface="Calibri"/>
              </a:rPr>
              <a:t>1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5215" y="3752204"/>
            <a:ext cx="6795770" cy="20569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solidFill>
                  <a:srgbClr val="13294B"/>
                </a:solidFill>
                <a:latin typeface="Calibri"/>
                <a:cs typeface="Calibri"/>
              </a:rPr>
              <a:t>Application</a:t>
            </a:r>
            <a:r>
              <a:rPr sz="2400" spc="-2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3294B"/>
                </a:solidFill>
                <a:latin typeface="Calibri"/>
                <a:cs typeface="Calibri"/>
              </a:rPr>
              <a:t>involves: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Electronic</a:t>
            </a:r>
            <a:r>
              <a:rPr sz="2000" spc="-2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application</a:t>
            </a:r>
            <a:r>
              <a:rPr sz="2000" spc="-2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completion</a:t>
            </a:r>
            <a:endParaRPr sz="20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10" dirty="0">
                <a:solidFill>
                  <a:srgbClr val="13294B"/>
                </a:solidFill>
                <a:latin typeface="Calibri"/>
                <a:cs typeface="Calibri"/>
              </a:rPr>
              <a:t>Resume</a:t>
            </a:r>
            <a:r>
              <a:rPr sz="2000" spc="-2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uploaded</a:t>
            </a:r>
            <a:endParaRPr sz="20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000" spc="-10" dirty="0">
                <a:solidFill>
                  <a:srgbClr val="13294B"/>
                </a:solidFill>
                <a:latin typeface="Calibri"/>
                <a:cs typeface="Calibri"/>
              </a:rPr>
              <a:t>Personal</a:t>
            </a:r>
            <a:r>
              <a:rPr sz="200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3294B"/>
                </a:solidFill>
                <a:latin typeface="Calibri"/>
                <a:cs typeface="Calibri"/>
              </a:rPr>
              <a:t>Narrative/Statement</a:t>
            </a:r>
            <a:r>
              <a:rPr sz="200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of</a:t>
            </a:r>
            <a:r>
              <a:rPr sz="200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13294B"/>
                </a:solidFill>
                <a:latin typeface="Calibri"/>
                <a:cs typeface="Calibri"/>
              </a:rPr>
              <a:t>interest</a:t>
            </a:r>
            <a:r>
              <a:rPr sz="2000" dirty="0">
                <a:solidFill>
                  <a:srgbClr val="13294B"/>
                </a:solidFill>
                <a:latin typeface="Calibri"/>
                <a:cs typeface="Calibri"/>
              </a:rPr>
              <a:t> (1</a:t>
            </a:r>
            <a:r>
              <a:rPr sz="2000" spc="-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13294B"/>
                </a:solidFill>
                <a:latin typeface="Calibri"/>
                <a:cs typeface="Calibri"/>
              </a:rPr>
              <a:t>page)</a:t>
            </a:r>
            <a:endParaRPr lang="en-US" sz="20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lang="en-US" sz="2400" spc="-5" dirty="0">
                <a:solidFill>
                  <a:srgbClr val="13294B"/>
                </a:solidFill>
                <a:cs typeface="Calibri"/>
              </a:rPr>
              <a:t>Recommended </a:t>
            </a:r>
            <a:r>
              <a:rPr lang="en-US" sz="2400" b="1" spc="-5" dirty="0">
                <a:solidFill>
                  <a:srgbClr val="13294B"/>
                </a:solidFill>
                <a:cs typeface="Calibri"/>
              </a:rPr>
              <a:t>GPA to ICT to IHLT is 3.0</a:t>
            </a:r>
            <a:endParaRPr lang="en-US" sz="2400" spc="-5" dirty="0">
              <a:solidFill>
                <a:srgbClr val="13294B"/>
              </a:solidFill>
              <a:cs typeface="Calibri"/>
            </a:endParaRPr>
          </a:p>
          <a:p>
            <a:pPr marL="241300" indent="-228600">
              <a:lnSpc>
                <a:spcPct val="100000"/>
              </a:lnSpc>
              <a:buFont typeface="Arial"/>
              <a:buChar char="•"/>
              <a:tabLst>
                <a:tab pos="241300" algn="l"/>
              </a:tabLst>
            </a:pPr>
            <a:r>
              <a:rPr sz="2400" spc="-5" dirty="0">
                <a:solidFill>
                  <a:srgbClr val="13294B"/>
                </a:solidFill>
                <a:latin typeface="Calibri"/>
                <a:cs typeface="Calibri"/>
              </a:rPr>
              <a:t>Decisions</a:t>
            </a:r>
            <a:r>
              <a:rPr sz="2400" spc="-1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13294B"/>
                </a:solidFill>
                <a:latin typeface="Calibri"/>
                <a:cs typeface="Calibri"/>
              </a:rPr>
              <a:t>emailed </a:t>
            </a:r>
            <a:r>
              <a:rPr sz="2400" spc="-10" dirty="0">
                <a:solidFill>
                  <a:srgbClr val="13294B"/>
                </a:solidFill>
                <a:latin typeface="Calibri"/>
                <a:cs typeface="Calibri"/>
              </a:rPr>
              <a:t>generally</a:t>
            </a:r>
            <a:r>
              <a:rPr sz="2400" spc="-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13294B"/>
                </a:solidFill>
                <a:latin typeface="Calibri"/>
                <a:cs typeface="Calibri"/>
              </a:rPr>
              <a:t>2-3</a:t>
            </a:r>
            <a:r>
              <a:rPr sz="2400" spc="-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3294B"/>
                </a:solidFill>
                <a:latin typeface="Calibri"/>
                <a:cs typeface="Calibri"/>
              </a:rPr>
              <a:t>weeks</a:t>
            </a:r>
            <a:r>
              <a:rPr sz="2400" spc="-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3294B"/>
                </a:solidFill>
                <a:latin typeface="Calibri"/>
                <a:cs typeface="Calibri"/>
              </a:rPr>
              <a:t>after</a:t>
            </a:r>
            <a:r>
              <a:rPr sz="2400" spc="-5" dirty="0">
                <a:solidFill>
                  <a:srgbClr val="13294B"/>
                </a:solidFill>
                <a:latin typeface="Calibri"/>
                <a:cs typeface="Calibri"/>
              </a:rPr>
              <a:t> deadline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0679" y="1143000"/>
            <a:ext cx="73355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Access ICT application at: </a:t>
            </a:r>
            <a:r>
              <a:rPr lang="en-US" sz="2400" dirty="0">
                <a:hlinkClick r:id="rId3"/>
              </a:rPr>
              <a:t>https://ahs.illinois.edu/undergrad-ahs-ict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678" y="623315"/>
            <a:ext cx="7106922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400" dirty="0">
                <a:solidFill>
                  <a:srgbClr val="13294B"/>
                </a:solidFill>
                <a:latin typeface="Georgia"/>
                <a:cs typeface="Georgia"/>
              </a:rPr>
              <a:t>What can I take now?</a:t>
            </a:r>
            <a:endParaRPr sz="4400" dirty="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1885" y="4132579"/>
            <a:ext cx="1793239" cy="39751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3299"/>
              </a:lnSpc>
              <a:spcBef>
                <a:spcPts val="50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Includes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full-semester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internship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 health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agency!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447800"/>
            <a:ext cx="8839200" cy="2057400"/>
          </a:xfrm>
          <a:prstGeom prst="rect">
            <a:avLst/>
          </a:prstGeom>
        </p:spPr>
        <p:txBody>
          <a:bodyPr wrap="square" lIns="0" tIns="0" rIns="0" bIns="0" numCol="2">
            <a:normAutofit/>
          </a:bodyPr>
          <a:lstStyle>
            <a:lvl1pPr marL="0">
              <a:defRPr sz="2200" b="0" i="0">
                <a:solidFill>
                  <a:srgbClr val="13294B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kern="0" dirty="0">
                <a:solidFill>
                  <a:srgbClr val="002060"/>
                </a:solidFill>
              </a:rPr>
              <a:t>Good courses to start with: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2060"/>
                </a:solidFill>
              </a:rPr>
              <a:t>CHLH 101: Intro to Public Health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2060"/>
                </a:solidFill>
              </a:rPr>
              <a:t>KIN 122: Physical Activity &amp;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2060"/>
                </a:solidFill>
              </a:rPr>
              <a:t>FSHN 120: Contemporary Nutrition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2060"/>
                </a:solidFill>
              </a:rPr>
              <a:t>PSYC 100: Intro to Psychology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2060"/>
                </a:solidFill>
              </a:rPr>
              <a:t>STAT 100: Statistics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kern="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0678" y="4038600"/>
            <a:ext cx="80213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Your freshman seminar course will count for IHLT 101.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IHLT 102: Survey of Interdisciplinary Health is NOT restricted in the spring semester.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IHLT 375, 474, 475 are not started until junior year.</a:t>
            </a:r>
          </a:p>
        </p:txBody>
      </p:sp>
    </p:spTree>
    <p:extLst>
      <p:ext uri="{BB962C8B-B14F-4D97-AF65-F5344CB8AC3E}">
        <p14:creationId xmlns:p14="http://schemas.microsoft.com/office/powerpoint/2010/main" val="3701310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679" y="623315"/>
            <a:ext cx="21786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>
                <a:solidFill>
                  <a:srgbClr val="13294B"/>
                </a:solidFill>
                <a:latin typeface="Georgia"/>
                <a:cs typeface="Georgia"/>
              </a:rPr>
              <a:t>A</a:t>
            </a:r>
            <a:r>
              <a:rPr sz="4400" spc="-5" dirty="0">
                <a:solidFill>
                  <a:srgbClr val="13294B"/>
                </a:solidFill>
                <a:latin typeface="Georgia"/>
                <a:cs typeface="Georgia"/>
              </a:rPr>
              <a:t>g</a:t>
            </a:r>
            <a:r>
              <a:rPr sz="4400" spc="-10" dirty="0">
                <a:solidFill>
                  <a:srgbClr val="13294B"/>
                </a:solidFill>
                <a:latin typeface="Georgia"/>
                <a:cs typeface="Georgia"/>
              </a:rPr>
              <a:t>e</a:t>
            </a:r>
            <a:r>
              <a:rPr sz="4400" dirty="0">
                <a:solidFill>
                  <a:srgbClr val="13294B"/>
                </a:solidFill>
                <a:latin typeface="Georgia"/>
                <a:cs typeface="Georgia"/>
              </a:rPr>
              <a:t>n</a:t>
            </a:r>
            <a:r>
              <a:rPr sz="4400" spc="-10" dirty="0">
                <a:solidFill>
                  <a:srgbClr val="13294B"/>
                </a:solidFill>
                <a:latin typeface="Georgia"/>
                <a:cs typeface="Georgia"/>
              </a:rPr>
              <a:t>d</a:t>
            </a:r>
            <a:r>
              <a:rPr sz="4400" dirty="0">
                <a:solidFill>
                  <a:srgbClr val="13294B"/>
                </a:solidFill>
                <a:latin typeface="Georgia"/>
                <a:cs typeface="Georgia"/>
              </a:rPr>
              <a:t>a</a:t>
            </a:r>
            <a:endParaRPr sz="44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679" y="1716532"/>
            <a:ext cx="5038090" cy="2593018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800" spc="-10" dirty="0">
                <a:solidFill>
                  <a:srgbClr val="13294B"/>
                </a:solidFill>
                <a:latin typeface="Calibri"/>
                <a:cs typeface="Calibri"/>
              </a:rPr>
              <a:t>AHS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800" spc="-5" dirty="0">
                <a:solidFill>
                  <a:srgbClr val="13294B"/>
                </a:solidFill>
                <a:latin typeface="Calibri"/>
                <a:cs typeface="Calibri"/>
              </a:rPr>
              <a:t>Interdisciplinary Health Sciences</a:t>
            </a:r>
          </a:p>
          <a:p>
            <a:pPr marL="241300" indent="-228600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800" spc="-5" dirty="0">
                <a:solidFill>
                  <a:srgbClr val="13294B"/>
                </a:solidFill>
                <a:latin typeface="Calibri"/>
                <a:cs typeface="Calibri"/>
              </a:rPr>
              <a:t>Careers</a:t>
            </a:r>
          </a:p>
          <a:p>
            <a:pPr marL="241300" indent="-228600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800" spc="-5" dirty="0">
                <a:solidFill>
                  <a:srgbClr val="13294B"/>
                </a:solidFill>
                <a:latin typeface="Calibri"/>
                <a:cs typeface="Calibri"/>
              </a:rPr>
              <a:t>Curriculum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5" dirty="0">
                <a:solidFill>
                  <a:srgbClr val="13294B"/>
                </a:solidFill>
                <a:latin typeface="Calibri"/>
                <a:cs typeface="Calibri"/>
              </a:rPr>
              <a:t>Applying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56538" y="762000"/>
            <a:ext cx="8610600" cy="1577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en-US" sz="2400" dirty="0">
                <a:solidFill>
                  <a:srgbClr val="002060"/>
                </a:solidFill>
                <a:latin typeface="Georgia" panose="02040502050405020303" pitchFamily="18" charset="0"/>
              </a:rPr>
              <a:t>Interdisciplinary Health Sciences (I-Health) is a major in the </a:t>
            </a:r>
            <a:r>
              <a:rPr lang="en-US" sz="3200" dirty="0">
                <a:solidFill>
                  <a:srgbClr val="002060"/>
                </a:solidFill>
                <a:latin typeface="Georgia" panose="02040502050405020303" pitchFamily="18" charset="0"/>
              </a:rPr>
              <a:t>College of Applied Health Sciences (AHS) </a:t>
            </a: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US" sz="2400" spc="-5" dirty="0">
              <a:solidFill>
                <a:srgbClr val="13294B"/>
              </a:solidFill>
              <a:latin typeface="Georgia" panose="02040502050405020303" pitchFamily="18" charset="0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000" dirty="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39478" y="1905000"/>
            <a:ext cx="4391662" cy="2438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9939" y="2013743"/>
            <a:ext cx="4429539" cy="3441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lvl="0" algn="ctr">
              <a:spcBef>
                <a:spcPts val="100"/>
              </a:spcBef>
            </a:pPr>
            <a:r>
              <a:rPr lang="en-US" sz="240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AHS </a:t>
            </a:r>
            <a:r>
              <a:rPr lang="en-US" sz="2400" spc="-2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offers</a:t>
            </a: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1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programs</a:t>
            </a:r>
            <a:r>
              <a:rPr lang="en-US" sz="240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of study</a:t>
            </a:r>
            <a:r>
              <a:rPr lang="en-US" sz="2400" spc="-1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that:</a:t>
            </a:r>
          </a:p>
          <a:p>
            <a:pPr marL="355600" lvl="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400" spc="-1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prepares</a:t>
            </a:r>
            <a:r>
              <a:rPr lang="en-US" sz="240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students</a:t>
            </a:r>
            <a:r>
              <a:rPr lang="en-US" sz="2400" spc="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1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to</a:t>
            </a: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1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enter</a:t>
            </a:r>
            <a:r>
              <a:rPr lang="en-US" sz="240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1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careers</a:t>
            </a:r>
            <a:r>
              <a:rPr lang="en-US" sz="2400" spc="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that</a:t>
            </a:r>
            <a:r>
              <a:rPr lang="en-US" sz="2400" spc="1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2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make</a:t>
            </a:r>
            <a:r>
              <a:rPr lang="en-US" sz="2400" spc="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a </a:t>
            </a:r>
            <a:r>
              <a:rPr lang="en-US" sz="2400" spc="-1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difference</a:t>
            </a:r>
            <a:r>
              <a:rPr lang="en-US" sz="2400" spc="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in the</a:t>
            </a:r>
            <a:r>
              <a:rPr lang="en-US" sz="2400" spc="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lives</a:t>
            </a:r>
            <a:r>
              <a:rPr lang="en-US" sz="240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of</a:t>
            </a:r>
            <a:r>
              <a:rPr lang="en-US" sz="2400" spc="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1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others</a:t>
            </a:r>
          </a:p>
          <a:p>
            <a:pPr marL="355600" lvl="0" indent="-342900"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address </a:t>
            </a:r>
            <a:r>
              <a:rPr lang="en-US" sz="240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some </a:t>
            </a: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of </a:t>
            </a:r>
            <a:r>
              <a:rPr lang="en-US" sz="2400" spc="-1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society’s</a:t>
            </a:r>
            <a:r>
              <a:rPr lang="en-US" sz="240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1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most</a:t>
            </a:r>
            <a:r>
              <a:rPr lang="en-US" sz="2400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 </a:t>
            </a:r>
            <a:r>
              <a:rPr lang="en-US" sz="2400" spc="-5" dirty="0">
                <a:solidFill>
                  <a:srgbClr val="13294B"/>
                </a:solidFill>
                <a:latin typeface="Georgia" panose="02040502050405020303" pitchFamily="18" charset="0"/>
                <a:cs typeface="Calibri"/>
              </a:rPr>
              <a:t>critical health-related needs</a:t>
            </a:r>
            <a:endParaRPr lang="en-US" sz="2400" dirty="0">
              <a:solidFill>
                <a:prstClr val="black"/>
              </a:solidFill>
              <a:latin typeface="Georgia" panose="02040502050405020303" pitchFamily="18" charset="0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8041" y="-13252"/>
            <a:ext cx="8875776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0679" y="172212"/>
            <a:ext cx="59620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5" dirty="0">
                <a:solidFill>
                  <a:srgbClr val="13294B"/>
                </a:solidFill>
              </a:rPr>
              <a:t>What</a:t>
            </a:r>
            <a:r>
              <a:rPr sz="4400" spc="-25" dirty="0">
                <a:solidFill>
                  <a:srgbClr val="13294B"/>
                </a:solidFill>
              </a:rPr>
              <a:t> </a:t>
            </a:r>
            <a:r>
              <a:rPr sz="4400" spc="-30" dirty="0">
                <a:solidFill>
                  <a:srgbClr val="13294B"/>
                </a:solidFill>
              </a:rPr>
              <a:t>makes</a:t>
            </a:r>
            <a:r>
              <a:rPr sz="4400" spc="-25" dirty="0">
                <a:solidFill>
                  <a:srgbClr val="13294B"/>
                </a:solidFill>
              </a:rPr>
              <a:t> </a:t>
            </a:r>
            <a:r>
              <a:rPr sz="4400" spc="-5" dirty="0">
                <a:solidFill>
                  <a:srgbClr val="13294B"/>
                </a:solidFill>
              </a:rPr>
              <a:t>AHS</a:t>
            </a:r>
            <a:r>
              <a:rPr sz="4400" spc="-30" dirty="0">
                <a:solidFill>
                  <a:srgbClr val="13294B"/>
                </a:solidFill>
              </a:rPr>
              <a:t> </a:t>
            </a:r>
            <a:r>
              <a:rPr sz="4400" spc="-5" dirty="0">
                <a:solidFill>
                  <a:srgbClr val="13294B"/>
                </a:solidFill>
              </a:rPr>
              <a:t>special?</a:t>
            </a:r>
            <a:endParaRPr sz="4400" dirty="0"/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xfrm>
            <a:off x="321232" y="1600200"/>
            <a:ext cx="6961505" cy="3936334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1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en-US" sz="2400" spc="-5" dirty="0"/>
              <a:t>Small</a:t>
            </a:r>
            <a:r>
              <a:rPr lang="en-US" sz="2400" spc="-10" dirty="0"/>
              <a:t> college</a:t>
            </a:r>
            <a:r>
              <a:rPr lang="en-US" sz="2400" spc="5" dirty="0"/>
              <a:t> </a:t>
            </a:r>
            <a:r>
              <a:rPr lang="en-US" sz="2400" spc="-15" dirty="0"/>
              <a:t>feel</a:t>
            </a:r>
            <a:r>
              <a:rPr lang="en-US" sz="2400" spc="-5" dirty="0"/>
              <a:t> with </a:t>
            </a:r>
            <a:r>
              <a:rPr lang="en-US" sz="2400" spc="-15" dirty="0"/>
              <a:t>large</a:t>
            </a:r>
            <a:r>
              <a:rPr lang="en-US" sz="2400" spc="5" dirty="0"/>
              <a:t> </a:t>
            </a:r>
            <a:r>
              <a:rPr lang="en-US" sz="2400" spc="-10" dirty="0"/>
              <a:t>campus</a:t>
            </a:r>
            <a:r>
              <a:rPr lang="en-US" sz="2400" dirty="0"/>
              <a:t> </a:t>
            </a:r>
            <a:r>
              <a:rPr lang="en-US" sz="2400" spc="-10" dirty="0"/>
              <a:t>resources</a:t>
            </a:r>
            <a:endParaRPr lang="en-US" sz="2400" dirty="0"/>
          </a:p>
          <a:p>
            <a:pPr marL="241300" indent="-2286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lang="en-US" sz="2400" spc="-25" dirty="0"/>
              <a:t>World</a:t>
            </a:r>
            <a:r>
              <a:rPr lang="en-US" sz="2400" spc="-20" dirty="0"/>
              <a:t> </a:t>
            </a:r>
            <a:r>
              <a:rPr lang="en-US" sz="2400" spc="-10" dirty="0"/>
              <a:t>renowned</a:t>
            </a:r>
            <a:r>
              <a:rPr lang="en-US" sz="2400" spc="-20" dirty="0"/>
              <a:t> </a:t>
            </a:r>
            <a:r>
              <a:rPr lang="en-US" sz="2400" spc="-15" dirty="0"/>
              <a:t>professors</a:t>
            </a:r>
            <a:endParaRPr lang="en-US" sz="2400" dirty="0"/>
          </a:p>
          <a:p>
            <a:pPr marL="266700" indent="-2286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sz="2400" spc="-40" dirty="0"/>
              <a:t>We</a:t>
            </a:r>
            <a:r>
              <a:rPr sz="2400" spc="5" dirty="0"/>
              <a:t> </a:t>
            </a:r>
            <a:r>
              <a:rPr sz="2400" spc="-15" dirty="0"/>
              <a:t>encourage</a:t>
            </a:r>
            <a:r>
              <a:rPr sz="2400" spc="5" dirty="0"/>
              <a:t> </a:t>
            </a:r>
            <a:r>
              <a:rPr sz="2400" i="1" spc="-10" dirty="0"/>
              <a:t>applied </a:t>
            </a:r>
            <a:r>
              <a:rPr sz="2400" spc="-10" dirty="0"/>
              <a:t>experiences</a:t>
            </a:r>
            <a:r>
              <a:rPr sz="2400" spc="10" dirty="0"/>
              <a:t> </a:t>
            </a:r>
            <a:r>
              <a:rPr sz="2400" spc="-15" dirty="0"/>
              <a:t>for</a:t>
            </a:r>
            <a:r>
              <a:rPr sz="2400" dirty="0"/>
              <a:t> </a:t>
            </a:r>
            <a:r>
              <a:rPr sz="2400" spc="-15" dirty="0"/>
              <a:t>students</a:t>
            </a:r>
          </a:p>
          <a:p>
            <a:pPr marL="266700" indent="-2286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sz="2400" spc="-10" dirty="0"/>
              <a:t>Opportunities</a:t>
            </a:r>
            <a:r>
              <a:rPr sz="2400" spc="5" dirty="0"/>
              <a:t> </a:t>
            </a:r>
            <a:r>
              <a:rPr sz="2400" spc="-15" dirty="0"/>
              <a:t>for</a:t>
            </a:r>
            <a:r>
              <a:rPr sz="2400" spc="-5" dirty="0"/>
              <a:t> </a:t>
            </a:r>
            <a:r>
              <a:rPr sz="2400" spc="-15" dirty="0"/>
              <a:t>research</a:t>
            </a:r>
            <a:r>
              <a:rPr lang="en-US" sz="2400" spc="-15" dirty="0"/>
              <a:t> and </a:t>
            </a:r>
            <a:r>
              <a:rPr sz="2400" spc="-10" dirty="0"/>
              <a:t>studying</a:t>
            </a:r>
            <a:r>
              <a:rPr sz="2400" spc="-5" dirty="0"/>
              <a:t> </a:t>
            </a:r>
            <a:r>
              <a:rPr sz="2400" spc="-10" dirty="0"/>
              <a:t>abroad</a:t>
            </a:r>
          </a:p>
          <a:p>
            <a:pPr marL="266700" indent="-2286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sz="2400" spc="-15" dirty="0"/>
              <a:t>Personalized</a:t>
            </a:r>
            <a:r>
              <a:rPr sz="2400" dirty="0"/>
              <a:t> </a:t>
            </a:r>
            <a:r>
              <a:rPr sz="2400" spc="-15" dirty="0"/>
              <a:t>academic/career</a:t>
            </a:r>
            <a:r>
              <a:rPr sz="2400" spc="5" dirty="0"/>
              <a:t> </a:t>
            </a:r>
            <a:r>
              <a:rPr sz="2400" spc="-10" dirty="0"/>
              <a:t>advising</a:t>
            </a:r>
          </a:p>
          <a:p>
            <a:pPr marL="266700" indent="-228600">
              <a:lnSpc>
                <a:spcPct val="100000"/>
              </a:lnSpc>
              <a:spcBef>
                <a:spcPts val="1055"/>
              </a:spcBef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sz="2400" spc="-10" dirty="0"/>
              <a:t>Scholarships </a:t>
            </a:r>
            <a:r>
              <a:rPr sz="2400" spc="-15" dirty="0"/>
              <a:t>available</a:t>
            </a:r>
            <a:r>
              <a:rPr sz="2400" spc="-5" dirty="0"/>
              <a:t> </a:t>
            </a:r>
            <a:r>
              <a:rPr sz="2400" spc="-10" dirty="0"/>
              <a:t>through </a:t>
            </a:r>
            <a:r>
              <a:rPr sz="2400" spc="-5" dirty="0"/>
              <a:t>College and</a:t>
            </a:r>
            <a:r>
              <a:rPr sz="2400" spc="-10" dirty="0"/>
              <a:t> </a:t>
            </a:r>
            <a:r>
              <a:rPr sz="2400" spc="-5" dirty="0"/>
              <a:t>Departments</a:t>
            </a:r>
          </a:p>
          <a:p>
            <a:pPr marL="266700" indent="-228600">
              <a:lnSpc>
                <a:spcPct val="100000"/>
              </a:lnSpc>
              <a:spcBef>
                <a:spcPts val="960"/>
              </a:spcBef>
              <a:buFont typeface="Arial"/>
              <a:buChar char="•"/>
              <a:tabLst>
                <a:tab pos="266065" algn="l"/>
                <a:tab pos="266700" algn="l"/>
              </a:tabLst>
            </a:pPr>
            <a:r>
              <a:rPr sz="2400" spc="-10" dirty="0"/>
              <a:t>Student</a:t>
            </a:r>
            <a:r>
              <a:rPr sz="2400" spc="-5" dirty="0"/>
              <a:t> </a:t>
            </a:r>
            <a:r>
              <a:rPr sz="2400" spc="-15" dirty="0"/>
              <a:t>organizations</a:t>
            </a:r>
            <a:r>
              <a:rPr sz="2400" dirty="0"/>
              <a:t> </a:t>
            </a:r>
            <a:r>
              <a:rPr sz="2400" spc="-15" dirty="0"/>
              <a:t>at</a:t>
            </a:r>
            <a:r>
              <a:rPr sz="2400" dirty="0"/>
              <a:t> </a:t>
            </a:r>
            <a:r>
              <a:rPr sz="2400" spc="-10" dirty="0"/>
              <a:t>college</a:t>
            </a:r>
            <a:r>
              <a:rPr sz="2400" spc="5" dirty="0"/>
              <a:t> </a:t>
            </a:r>
            <a:r>
              <a:rPr sz="2400" spc="-5" dirty="0"/>
              <a:t>and major </a:t>
            </a:r>
            <a:r>
              <a:rPr sz="2400" spc="-10" dirty="0"/>
              <a:t>level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0058" y="254507"/>
            <a:ext cx="8147684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solidFill>
                  <a:srgbClr val="13294B"/>
                </a:solidFill>
                <a:latin typeface="+mj-lt"/>
                <a:cs typeface="Georgia"/>
              </a:rPr>
              <a:t>What</a:t>
            </a:r>
            <a:r>
              <a:rPr sz="4400" spc="-20" dirty="0">
                <a:solidFill>
                  <a:srgbClr val="13294B"/>
                </a:solidFill>
                <a:latin typeface="+mj-lt"/>
                <a:cs typeface="Georgia"/>
              </a:rPr>
              <a:t> </a:t>
            </a:r>
            <a:r>
              <a:rPr sz="4400" spc="-5" dirty="0">
                <a:solidFill>
                  <a:srgbClr val="13294B"/>
                </a:solidFill>
                <a:latin typeface="+mj-lt"/>
                <a:cs typeface="Georgia"/>
              </a:rPr>
              <a:t>is</a:t>
            </a:r>
            <a:r>
              <a:rPr sz="4400" spc="-25" dirty="0">
                <a:solidFill>
                  <a:srgbClr val="13294B"/>
                </a:solidFill>
                <a:latin typeface="+mj-lt"/>
                <a:cs typeface="Georgia"/>
              </a:rPr>
              <a:t> </a:t>
            </a:r>
            <a:r>
              <a:rPr lang="en-US" sz="4400" spc="-5" dirty="0">
                <a:solidFill>
                  <a:srgbClr val="13294B"/>
                </a:solidFill>
                <a:latin typeface="+mj-lt"/>
                <a:cs typeface="Georgia"/>
              </a:rPr>
              <a:t>I-Health?</a:t>
            </a:r>
            <a:endParaRPr sz="4400" dirty="0">
              <a:latin typeface="+mj-lt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1600200"/>
            <a:ext cx="8150225" cy="38856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665"/>
              </a:lnSpc>
              <a:spcBef>
                <a:spcPts val="100"/>
              </a:spcBef>
            </a:pPr>
            <a:r>
              <a:rPr lang="en-US" sz="2800" dirty="0">
                <a:solidFill>
                  <a:srgbClr val="002060"/>
                </a:solidFill>
              </a:rPr>
              <a:t>Interdisciplinary Health Sciences encourages students to examine today’s complex health issues from a variety of perspectives.  </a:t>
            </a:r>
          </a:p>
          <a:p>
            <a:pPr marL="12700">
              <a:lnSpc>
                <a:spcPts val="2665"/>
              </a:lnSpc>
              <a:spcBef>
                <a:spcPts val="100"/>
              </a:spcBef>
            </a:pPr>
            <a:endParaRPr lang="en-US" sz="2800" dirty="0">
              <a:solidFill>
                <a:srgbClr val="002060"/>
              </a:solidFill>
            </a:endParaRPr>
          </a:p>
          <a:p>
            <a:pPr marL="12700">
              <a:lnSpc>
                <a:spcPts val="2665"/>
              </a:lnSpc>
              <a:spcBef>
                <a:spcPts val="100"/>
              </a:spcBef>
            </a:pPr>
            <a:r>
              <a:rPr lang="en-US" sz="2800" dirty="0">
                <a:solidFill>
                  <a:srgbClr val="002060"/>
                </a:solidFill>
              </a:rPr>
              <a:t>This degree provides students with:</a:t>
            </a:r>
          </a:p>
          <a:p>
            <a:pPr marL="755650" lvl="1" indent="-285750">
              <a:lnSpc>
                <a:spcPts val="2665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i="1" dirty="0">
                <a:solidFill>
                  <a:srgbClr val="002060"/>
                </a:solidFill>
              </a:rPr>
              <a:t>a holistic view of health that can be customized for their professional goals and needs.</a:t>
            </a:r>
          </a:p>
          <a:p>
            <a:pPr marL="755650" lvl="1" indent="-285750">
              <a:lnSpc>
                <a:spcPts val="2665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endParaRPr lang="en-US" sz="2800" i="1" dirty="0">
              <a:solidFill>
                <a:srgbClr val="002060"/>
              </a:solidFill>
            </a:endParaRPr>
          </a:p>
          <a:p>
            <a:pPr marL="755650" lvl="1" indent="-285750">
              <a:lnSpc>
                <a:spcPts val="2665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rgbClr val="002060"/>
                </a:solidFill>
              </a:rPr>
              <a:t>a structured curriculum to provide students an excellent foundation that can lead to numerous professional and scientific health-based careers.</a:t>
            </a:r>
            <a:r>
              <a:rPr lang="en-US" sz="2800" dirty="0">
                <a:solidFill>
                  <a:srgbClr val="002060"/>
                </a:solidFill>
              </a:rPr>
              <a:t> </a:t>
            </a:r>
            <a:endParaRPr sz="28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8224" y="0"/>
            <a:ext cx="8875776" cy="685799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0679" y="47244"/>
            <a:ext cx="6677659" cy="130556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 marR="5080">
              <a:lnSpc>
                <a:spcPts val="4800"/>
              </a:lnSpc>
              <a:spcBef>
                <a:spcPts val="660"/>
              </a:spcBef>
            </a:pPr>
            <a:r>
              <a:rPr sz="3600" spc="-5" dirty="0">
                <a:solidFill>
                  <a:srgbClr val="13294B"/>
                </a:solidFill>
                <a:latin typeface="Georgia"/>
                <a:cs typeface="Georgia"/>
              </a:rPr>
              <a:t>What</a:t>
            </a:r>
            <a:r>
              <a:rPr sz="3600" spc="-30" dirty="0">
                <a:solidFill>
                  <a:srgbClr val="13294B"/>
                </a:solidFill>
                <a:latin typeface="Georgia"/>
                <a:cs typeface="Georgia"/>
              </a:rPr>
              <a:t> </a:t>
            </a:r>
            <a:r>
              <a:rPr sz="3600" spc="-5" dirty="0">
                <a:solidFill>
                  <a:srgbClr val="13294B"/>
                </a:solidFill>
                <a:latin typeface="Georgia"/>
                <a:cs typeface="Georgia"/>
              </a:rPr>
              <a:t>careers</a:t>
            </a:r>
            <a:r>
              <a:rPr sz="3600" spc="-35" dirty="0">
                <a:solidFill>
                  <a:srgbClr val="13294B"/>
                </a:solidFill>
                <a:latin typeface="Georgia"/>
                <a:cs typeface="Georgia"/>
              </a:rPr>
              <a:t> </a:t>
            </a:r>
            <a:r>
              <a:rPr sz="3600" spc="-5" dirty="0">
                <a:solidFill>
                  <a:srgbClr val="13294B"/>
                </a:solidFill>
                <a:latin typeface="Georgia"/>
                <a:cs typeface="Georgia"/>
              </a:rPr>
              <a:t>do</a:t>
            </a:r>
            <a:r>
              <a:rPr sz="3600" spc="-25" dirty="0">
                <a:solidFill>
                  <a:srgbClr val="13294B"/>
                </a:solidFill>
                <a:latin typeface="Georgia"/>
                <a:cs typeface="Georgia"/>
              </a:rPr>
              <a:t> </a:t>
            </a:r>
            <a:r>
              <a:rPr lang="en-US" sz="3600" spc="-5" dirty="0">
                <a:solidFill>
                  <a:srgbClr val="13294B"/>
                </a:solidFill>
                <a:latin typeface="Georgia"/>
                <a:cs typeface="Georgia"/>
              </a:rPr>
              <a:t>IHLT</a:t>
            </a:r>
            <a:r>
              <a:rPr sz="3600" spc="-5" dirty="0">
                <a:solidFill>
                  <a:srgbClr val="13294B"/>
                </a:solidFill>
                <a:latin typeface="Georgia"/>
                <a:cs typeface="Georgia"/>
              </a:rPr>
              <a:t> </a:t>
            </a:r>
            <a:r>
              <a:rPr sz="3600" spc="-1105" dirty="0">
                <a:solidFill>
                  <a:srgbClr val="13294B"/>
                </a:solidFill>
                <a:latin typeface="Georgia"/>
                <a:cs typeface="Georgia"/>
              </a:rPr>
              <a:t> </a:t>
            </a:r>
            <a:r>
              <a:rPr sz="3600" dirty="0">
                <a:solidFill>
                  <a:srgbClr val="13294B"/>
                </a:solidFill>
                <a:latin typeface="Georgia"/>
                <a:cs typeface="Georgia"/>
              </a:rPr>
              <a:t>majors</a:t>
            </a:r>
            <a:r>
              <a:rPr sz="3600" spc="-20" dirty="0">
                <a:solidFill>
                  <a:srgbClr val="13294B"/>
                </a:solidFill>
                <a:latin typeface="Georgia"/>
                <a:cs typeface="Georgia"/>
              </a:rPr>
              <a:t> </a:t>
            </a:r>
            <a:r>
              <a:rPr sz="3600" spc="-5" dirty="0">
                <a:solidFill>
                  <a:srgbClr val="13294B"/>
                </a:solidFill>
                <a:latin typeface="Georgia"/>
                <a:cs typeface="Georgia"/>
              </a:rPr>
              <a:t>pursue?</a:t>
            </a:r>
            <a:endParaRPr sz="3600" dirty="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0679" y="1742947"/>
            <a:ext cx="6612255" cy="45858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Medicine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Physical &amp; Occupational Therapy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Law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Public Health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Nursing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Health Promotion/Wellness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Physician Assistant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Dentistry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Optometry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Pharmacist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cs typeface="Calibri"/>
              </a:rPr>
              <a:t>Pharmaceutical Sales</a:t>
            </a:r>
          </a:p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lang="en-US" sz="2400" spc="-10" dirty="0">
                <a:solidFill>
                  <a:srgbClr val="13294B"/>
                </a:solidFill>
                <a:latin typeface="Calibri"/>
                <a:cs typeface="Calibri"/>
              </a:rPr>
              <a:t>a</a:t>
            </a:r>
            <a:r>
              <a:rPr sz="2400" spc="-5" dirty="0">
                <a:solidFill>
                  <a:srgbClr val="13294B"/>
                </a:solidFill>
                <a:latin typeface="Calibri"/>
                <a:cs typeface="Calibri"/>
              </a:rPr>
              <a:t>nd</a:t>
            </a:r>
            <a:r>
              <a:rPr sz="2400" spc="-30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13294B"/>
                </a:solidFill>
                <a:latin typeface="Calibri"/>
                <a:cs typeface="Calibri"/>
              </a:rPr>
              <a:t>many</a:t>
            </a:r>
            <a:r>
              <a:rPr sz="2400" spc="-25" dirty="0">
                <a:solidFill>
                  <a:srgbClr val="13294B"/>
                </a:solidFill>
                <a:latin typeface="Calibri"/>
                <a:cs typeface="Calibri"/>
              </a:rPr>
              <a:t> </a:t>
            </a:r>
            <a:r>
              <a:rPr sz="2400" spc="-10" dirty="0">
                <a:solidFill>
                  <a:srgbClr val="13294B"/>
                </a:solidFill>
                <a:latin typeface="Calibri"/>
                <a:cs typeface="Calibri"/>
              </a:rPr>
              <a:t>more!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678" y="623315"/>
            <a:ext cx="459232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13294B"/>
                </a:solidFill>
                <a:latin typeface="Georgia"/>
                <a:cs typeface="Georgia"/>
              </a:rPr>
              <a:t>I-Health Major</a:t>
            </a:r>
            <a:endParaRPr sz="4000" dirty="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1885" y="4132579"/>
            <a:ext cx="1793239" cy="39751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3299"/>
              </a:lnSpc>
              <a:spcBef>
                <a:spcPts val="50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Includes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full-semester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internship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 health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agency!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1676400"/>
            <a:ext cx="8839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</a:rPr>
              <a:t>General Education Courses </a:t>
            </a:r>
            <a:r>
              <a:rPr lang="en-US" sz="2400" i="1" dirty="0">
                <a:solidFill>
                  <a:srgbClr val="00B0F0"/>
                </a:solidFill>
              </a:rPr>
              <a:t>(UIUC and AHS requirements)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>
                <a:solidFill>
                  <a:srgbClr val="002060"/>
                </a:solidFill>
              </a:rPr>
              <a:t>36-39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</a:rPr>
              <a:t>Core Courses </a:t>
            </a:r>
            <a:r>
              <a:rPr lang="en-US" sz="2400" i="1" dirty="0">
                <a:solidFill>
                  <a:srgbClr val="00B0F0"/>
                </a:solidFill>
              </a:rPr>
              <a:t>(Major requirements)</a:t>
            </a:r>
            <a:r>
              <a:rPr lang="en-US" sz="2400" dirty="0">
                <a:solidFill>
                  <a:srgbClr val="00B0F0"/>
                </a:solidFill>
              </a:rPr>
              <a:t> </a:t>
            </a:r>
            <a:r>
              <a:rPr lang="en-US" sz="3200" dirty="0">
                <a:solidFill>
                  <a:srgbClr val="002060"/>
                </a:solidFill>
              </a:rPr>
              <a:t>42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</a:rPr>
              <a:t>Concentration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2400" i="1" dirty="0">
                <a:solidFill>
                  <a:srgbClr val="00B0F0"/>
                </a:solidFill>
              </a:rPr>
              <a:t>(Major requirement) </a:t>
            </a:r>
            <a:r>
              <a:rPr lang="en-US" sz="3200" dirty="0">
                <a:solidFill>
                  <a:srgbClr val="002060"/>
                </a:solidFill>
              </a:rPr>
              <a:t>21-23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</a:rPr>
              <a:t>Electives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2400" i="1" dirty="0">
                <a:solidFill>
                  <a:srgbClr val="00B0F0"/>
                </a:solidFill>
              </a:rPr>
              <a:t>(Your choice) </a:t>
            </a:r>
            <a:r>
              <a:rPr lang="en-US" sz="3200" dirty="0">
                <a:solidFill>
                  <a:srgbClr val="002060"/>
                </a:solidFill>
              </a:rPr>
              <a:t>24-28 hours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2060"/>
                </a:solidFill>
              </a:rPr>
              <a:t>TOTAL</a:t>
            </a:r>
            <a:r>
              <a:rPr lang="en-US" sz="3200" dirty="0">
                <a:solidFill>
                  <a:srgbClr val="002060"/>
                </a:solidFill>
              </a:rPr>
              <a:t> =128 credit hours </a:t>
            </a:r>
            <a:r>
              <a:rPr lang="en-US" sz="2400" i="1" dirty="0">
                <a:solidFill>
                  <a:srgbClr val="00B0F0"/>
                </a:solidFill>
              </a:rPr>
              <a:t>(minimum to graduate)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678" y="623315"/>
            <a:ext cx="459232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000" dirty="0">
                <a:solidFill>
                  <a:srgbClr val="13294B"/>
                </a:solidFill>
                <a:latin typeface="Georgia"/>
                <a:cs typeface="Georgia"/>
              </a:rPr>
              <a:t>Core Courses</a:t>
            </a:r>
            <a:endParaRPr sz="4000" dirty="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41885" y="4132579"/>
            <a:ext cx="1793239" cy="397510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>
              <a:lnSpc>
                <a:spcPct val="103299"/>
              </a:lnSpc>
              <a:spcBef>
                <a:spcPts val="50"/>
              </a:spcBef>
            </a:pP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Includes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full-semester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internship 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 health</a:t>
            </a:r>
            <a:r>
              <a:rPr sz="1200" b="1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alibri"/>
                <a:cs typeface="Calibri"/>
              </a:rPr>
              <a:t>agency!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" y="1371600"/>
            <a:ext cx="8839200" cy="3505200"/>
          </a:xfrm>
          <a:prstGeom prst="rect">
            <a:avLst/>
          </a:prstGeom>
        </p:spPr>
        <p:txBody>
          <a:bodyPr wrap="square" lIns="0" tIns="0" rIns="0" bIns="0" numCol="2">
            <a:noAutofit/>
          </a:bodyPr>
          <a:lstStyle>
            <a:lvl1pPr marL="0">
              <a:defRPr sz="2200" b="0" i="0">
                <a:solidFill>
                  <a:srgbClr val="13294B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kern="0" dirty="0">
                <a:solidFill>
                  <a:srgbClr val="002060"/>
                </a:solidFill>
              </a:rPr>
              <a:t>CHLH 101 </a:t>
            </a:r>
            <a:r>
              <a:rPr lang="en-US" sz="2000" kern="0" dirty="0">
                <a:solidFill>
                  <a:srgbClr val="002060"/>
                </a:solidFill>
              </a:rPr>
              <a:t>Intro to Public Health 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CHLH 274 </a:t>
            </a:r>
            <a:r>
              <a:rPr lang="en-US" sz="2000" kern="0" dirty="0">
                <a:solidFill>
                  <a:srgbClr val="002060"/>
                </a:solidFill>
              </a:rPr>
              <a:t>Intro to Epidemiology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CHLH 456 </a:t>
            </a:r>
            <a:r>
              <a:rPr lang="en-US" sz="2000" kern="0" dirty="0">
                <a:solidFill>
                  <a:srgbClr val="002060"/>
                </a:solidFill>
              </a:rPr>
              <a:t>Organization of Health Care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KIN 122 </a:t>
            </a:r>
            <a:r>
              <a:rPr lang="en-US" sz="2000" kern="0" dirty="0">
                <a:solidFill>
                  <a:srgbClr val="002060"/>
                </a:solidFill>
              </a:rPr>
              <a:t>Physical Activity &amp; Health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RST 100 </a:t>
            </a:r>
            <a:r>
              <a:rPr lang="en-US" sz="2000" kern="0" dirty="0">
                <a:solidFill>
                  <a:srgbClr val="002060"/>
                </a:solidFill>
              </a:rPr>
              <a:t>RST in Modern Society 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SHS 170 </a:t>
            </a:r>
            <a:r>
              <a:rPr lang="en-US" sz="2000" kern="0" dirty="0">
                <a:solidFill>
                  <a:srgbClr val="002060"/>
                </a:solidFill>
              </a:rPr>
              <a:t>Intro to Human Com. Sys. &amp; Disorders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FSHN 120 </a:t>
            </a:r>
            <a:r>
              <a:rPr lang="en-US" sz="2000" kern="0" dirty="0">
                <a:solidFill>
                  <a:srgbClr val="002060"/>
                </a:solidFill>
              </a:rPr>
              <a:t>Contemporary Nutrition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PSYC 100 </a:t>
            </a:r>
            <a:r>
              <a:rPr lang="en-US" sz="2000" kern="0" dirty="0">
                <a:solidFill>
                  <a:srgbClr val="002060"/>
                </a:solidFill>
              </a:rPr>
              <a:t>Intro to Psychology </a:t>
            </a:r>
          </a:p>
          <a:p>
            <a:endParaRPr lang="en-US" sz="2400" kern="0" dirty="0">
              <a:solidFill>
                <a:srgbClr val="002060"/>
              </a:solidFill>
            </a:endParaRPr>
          </a:p>
          <a:p>
            <a:endParaRPr lang="en-US" sz="2400" kern="0" dirty="0">
              <a:solidFill>
                <a:srgbClr val="002060"/>
              </a:solidFill>
            </a:endParaRPr>
          </a:p>
          <a:p>
            <a:r>
              <a:rPr lang="en-US" sz="2400" b="1" kern="0" dirty="0">
                <a:solidFill>
                  <a:srgbClr val="002060"/>
                </a:solidFill>
              </a:rPr>
              <a:t>STAT 100 </a:t>
            </a:r>
            <a:r>
              <a:rPr lang="en-US" sz="2000" kern="0" dirty="0">
                <a:solidFill>
                  <a:srgbClr val="002060"/>
                </a:solidFill>
              </a:rPr>
              <a:t>Statistics 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REHB 330 </a:t>
            </a:r>
            <a:r>
              <a:rPr lang="en-US" sz="2000" kern="0" dirty="0">
                <a:solidFill>
                  <a:srgbClr val="002060"/>
                </a:solidFill>
              </a:rPr>
              <a:t>Disability in American Society 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IHLT 101 </a:t>
            </a:r>
            <a:r>
              <a:rPr lang="en-US" sz="2000" kern="0" dirty="0">
                <a:solidFill>
                  <a:srgbClr val="002060"/>
                </a:solidFill>
              </a:rPr>
              <a:t>Intro to I-Health 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IHLT 102 </a:t>
            </a:r>
            <a:r>
              <a:rPr lang="en-US" sz="2000" kern="0" dirty="0">
                <a:solidFill>
                  <a:srgbClr val="002060"/>
                </a:solidFill>
              </a:rPr>
              <a:t>Survey of Interdisciplinary Health </a:t>
            </a:r>
          </a:p>
          <a:p>
            <a:r>
              <a:rPr lang="en-US" sz="2400" b="1" kern="0" dirty="0">
                <a:solidFill>
                  <a:schemeClr val="accent6">
                    <a:lumMod val="75000"/>
                  </a:schemeClr>
                </a:solidFill>
              </a:rPr>
              <a:t>IHLT 375 </a:t>
            </a:r>
            <a:r>
              <a:rPr lang="en-US" sz="2000" kern="0" dirty="0" err="1">
                <a:solidFill>
                  <a:schemeClr val="accent6">
                    <a:lumMod val="75000"/>
                  </a:schemeClr>
                </a:solidFill>
              </a:rPr>
              <a:t>Interdisc</a:t>
            </a: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</a:rPr>
              <a:t>. Collab. in Health Services </a:t>
            </a:r>
          </a:p>
          <a:p>
            <a:r>
              <a:rPr lang="en-US" sz="2400" b="1" kern="0" dirty="0">
                <a:solidFill>
                  <a:schemeClr val="accent6">
                    <a:lumMod val="75000"/>
                  </a:schemeClr>
                </a:solidFill>
              </a:rPr>
              <a:t>IHLT 474 </a:t>
            </a: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</a:rPr>
              <a:t>Pre-Field Experience in Health </a:t>
            </a:r>
          </a:p>
          <a:p>
            <a:r>
              <a:rPr lang="en-US" sz="2400" b="1" kern="0" dirty="0">
                <a:solidFill>
                  <a:schemeClr val="accent6">
                    <a:lumMod val="75000"/>
                  </a:schemeClr>
                </a:solidFill>
              </a:rPr>
              <a:t>IHLT 475 </a:t>
            </a:r>
            <a:r>
              <a:rPr lang="en-US" sz="2000" kern="0" dirty="0">
                <a:solidFill>
                  <a:schemeClr val="accent6">
                    <a:lumMod val="75000"/>
                  </a:schemeClr>
                </a:solidFill>
              </a:rPr>
              <a:t>Field Experience in Health </a:t>
            </a:r>
          </a:p>
          <a:p>
            <a:r>
              <a:rPr lang="en-US" sz="2400" b="1" kern="0" dirty="0">
                <a:solidFill>
                  <a:srgbClr val="002060"/>
                </a:solidFill>
              </a:rPr>
              <a:t>=42 hours</a:t>
            </a:r>
          </a:p>
        </p:txBody>
      </p:sp>
    </p:spTree>
    <p:extLst>
      <p:ext uri="{BB962C8B-B14F-4D97-AF65-F5344CB8AC3E}">
        <p14:creationId xmlns:p14="http://schemas.microsoft.com/office/powerpoint/2010/main" val="344117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678" y="623315"/>
            <a:ext cx="779272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000" spc="-5" dirty="0">
                <a:solidFill>
                  <a:srgbClr val="13294B"/>
                </a:solidFill>
                <a:latin typeface="Georgia"/>
                <a:cs typeface="Georgia"/>
              </a:rPr>
              <a:t>I-Health </a:t>
            </a:r>
            <a:r>
              <a:rPr sz="4000" spc="-5" dirty="0">
                <a:solidFill>
                  <a:srgbClr val="13294B"/>
                </a:solidFill>
                <a:latin typeface="Georgia"/>
                <a:cs typeface="Georgia"/>
              </a:rPr>
              <a:t>Concentrations</a:t>
            </a:r>
            <a:endParaRPr sz="4000" dirty="0">
              <a:latin typeface="Georgia"/>
              <a:cs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399" y="1447800"/>
            <a:ext cx="8001000" cy="3855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1" indent="-228600">
              <a:lnSpc>
                <a:spcPct val="80000"/>
              </a:lnSpc>
              <a:spcBef>
                <a:spcPts val="500"/>
              </a:spcBef>
              <a:buFont typeface="Arial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Three concentrations to choose from:</a:t>
            </a:r>
          </a:p>
          <a:p>
            <a:pPr marL="1143000" lvl="2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Health and Aging</a:t>
            </a:r>
          </a:p>
          <a:p>
            <a:pPr marL="1143000" lvl="2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Health and Behavior Change</a:t>
            </a:r>
          </a:p>
          <a:p>
            <a:pPr marL="1143000" lvl="2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Health Diversity</a:t>
            </a:r>
          </a:p>
          <a:p>
            <a:pPr marL="685800" lvl="1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Each concentration has:</a:t>
            </a:r>
          </a:p>
          <a:p>
            <a:pPr marL="1143000" lvl="2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Four required courses</a:t>
            </a:r>
          </a:p>
          <a:p>
            <a:pPr marL="1143000" lvl="2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Three concentration electives; 2 must be at 300-400 level</a:t>
            </a:r>
          </a:p>
          <a:p>
            <a:pPr marL="1143000" lvl="2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Choice of concentration electives from list of approved courses</a:t>
            </a:r>
          </a:p>
          <a:p>
            <a:pPr marL="685800" lvl="1" indent="-22860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02060"/>
                </a:solidFill>
                <a:cs typeface="Arial" panose="020B0604020202020204" pitchFamily="34" charset="0"/>
              </a:rPr>
              <a:t>Choose concentration prior to applying.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3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</TotalTime>
  <Words>526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Georgia</vt:lpstr>
      <vt:lpstr>Office Theme</vt:lpstr>
      <vt:lpstr>PowerPoint Presentation</vt:lpstr>
      <vt:lpstr>Agenda</vt:lpstr>
      <vt:lpstr>PowerPoint Presentation</vt:lpstr>
      <vt:lpstr>What makes AHS special?</vt:lpstr>
      <vt:lpstr>What is I-Health?</vt:lpstr>
      <vt:lpstr>What careers do IHLT  majors pursue?</vt:lpstr>
      <vt:lpstr>I-Health Major</vt:lpstr>
      <vt:lpstr>Core Courses</vt:lpstr>
      <vt:lpstr>I-Health Concentrations</vt:lpstr>
      <vt:lpstr>Want to apply to transfer?</vt:lpstr>
      <vt:lpstr>What can I take now?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Pulley, Tonya Michelle</dc:creator>
  <cp:lastModifiedBy>Holterman, CJ</cp:lastModifiedBy>
  <cp:revision>10</cp:revision>
  <dcterms:created xsi:type="dcterms:W3CDTF">2021-09-13T16:08:03Z</dcterms:created>
  <dcterms:modified xsi:type="dcterms:W3CDTF">2021-11-11T14:55:23Z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2020-08-10T00:00:00Z</vt:filetime>
  </property>
  <property fmtid="{D5CDD505-2E9C-101B-9397-08002B2CF9AE}" pid="3" name="LastSaved">
    <vt:filetime>2021-09-13T00:00:00Z</vt:filetime>
  </property>
</Properties>
</file>